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286" r:id="rId25"/>
    <p:sldId id="276" r:id="rId26"/>
    <p:sldId id="274" r:id="rId27"/>
    <p:sldId id="278" r:id="rId28"/>
    <p:sldId id="284" r:id="rId29"/>
    <p:sldId id="280" r:id="rId30"/>
    <p:sldId id="279" r:id="rId31"/>
    <p:sldId id="275" r:id="rId32"/>
    <p:sldId id="282" r:id="rId33"/>
    <p:sldId id="277" r:id="rId34"/>
    <p:sldId id="285" r:id="rId3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00" autoAdjust="0"/>
  </p:normalViewPr>
  <p:slideViewPr>
    <p:cSldViewPr>
      <p:cViewPr varScale="1">
        <p:scale>
          <a:sx n="112" d="100"/>
          <a:sy n="112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AAF67-02CD-4DCE-80EA-DCFADD7F1781}" type="doc">
      <dgm:prSet loTypeId="urn:microsoft.com/office/officeart/2005/8/layout/lProcess3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A53BA2-AEA2-4BBC-8EBE-39D5D58C8E3E}">
      <dgm:prSet phldrT="[Text]"/>
      <dgm:spPr/>
      <dgm:t>
        <a:bodyPr/>
        <a:lstStyle/>
        <a:p>
          <a:r>
            <a:rPr lang="en-US" dirty="0" smtClean="0"/>
            <a:t>HCA</a:t>
          </a:r>
          <a:endParaRPr lang="en-US" dirty="0"/>
        </a:p>
      </dgm:t>
    </dgm:pt>
    <dgm:pt modelId="{60F30A40-3FB8-43D7-9F3F-9637FE139823}" type="parTrans" cxnId="{EA1337E7-46D3-43E2-A7FC-EC7998BBF196}">
      <dgm:prSet/>
      <dgm:spPr/>
      <dgm:t>
        <a:bodyPr/>
        <a:lstStyle/>
        <a:p>
          <a:endParaRPr lang="en-US"/>
        </a:p>
      </dgm:t>
    </dgm:pt>
    <dgm:pt modelId="{24E40B65-EF1C-48BA-A2A4-A08201F81696}" type="sibTrans" cxnId="{EA1337E7-46D3-43E2-A7FC-EC7998BBF196}">
      <dgm:prSet/>
      <dgm:spPr/>
      <dgm:t>
        <a:bodyPr/>
        <a:lstStyle/>
        <a:p>
          <a:endParaRPr lang="en-US"/>
        </a:p>
      </dgm:t>
    </dgm:pt>
    <dgm:pt modelId="{E917A19F-FC37-4EC9-9800-8540A1A6581F}">
      <dgm:prSet phldrT="[Text]"/>
      <dgm:spPr/>
      <dgm:t>
        <a:bodyPr/>
        <a:lstStyle/>
        <a:p>
          <a:r>
            <a:rPr lang="en-US" dirty="0" smtClean="0"/>
            <a:t>Bill per unit of service provided</a:t>
          </a:r>
          <a:endParaRPr lang="en-US" dirty="0"/>
        </a:p>
      </dgm:t>
    </dgm:pt>
    <dgm:pt modelId="{803C9D27-EC6E-4358-9AA2-F1515F4DF8FC}" type="parTrans" cxnId="{19DBD014-623A-43BA-8C11-0623D4253E01}">
      <dgm:prSet/>
      <dgm:spPr/>
      <dgm:t>
        <a:bodyPr/>
        <a:lstStyle/>
        <a:p>
          <a:endParaRPr lang="en-US"/>
        </a:p>
      </dgm:t>
    </dgm:pt>
    <dgm:pt modelId="{BA0BFE6D-76BB-488F-A0E4-48094E440700}" type="sibTrans" cxnId="{19DBD014-623A-43BA-8C11-0623D4253E01}">
      <dgm:prSet/>
      <dgm:spPr/>
      <dgm:t>
        <a:bodyPr/>
        <a:lstStyle/>
        <a:p>
          <a:endParaRPr lang="en-US"/>
        </a:p>
      </dgm:t>
    </dgm:pt>
    <dgm:pt modelId="{8D92407D-604D-4901-AAC4-0EF93EEB2B36}">
      <dgm:prSet phldrT="[Text]"/>
      <dgm:spPr/>
      <dgm:t>
        <a:bodyPr/>
        <a:lstStyle/>
        <a:p>
          <a:r>
            <a:rPr lang="en-US" dirty="0" smtClean="0"/>
            <a:t>Paid by TPA</a:t>
          </a:r>
          <a:endParaRPr lang="en-US" dirty="0"/>
        </a:p>
      </dgm:t>
    </dgm:pt>
    <dgm:pt modelId="{EF92842D-EC02-4B07-897D-D3012F46870A}" type="parTrans" cxnId="{304D1383-69F5-4984-A63D-9607B80B6CA6}">
      <dgm:prSet/>
      <dgm:spPr/>
      <dgm:t>
        <a:bodyPr/>
        <a:lstStyle/>
        <a:p>
          <a:endParaRPr lang="en-US"/>
        </a:p>
      </dgm:t>
    </dgm:pt>
    <dgm:pt modelId="{B046BE97-6B7C-4EDF-AEE9-246921393768}" type="sibTrans" cxnId="{304D1383-69F5-4984-A63D-9607B80B6CA6}">
      <dgm:prSet/>
      <dgm:spPr/>
      <dgm:t>
        <a:bodyPr/>
        <a:lstStyle/>
        <a:p>
          <a:endParaRPr lang="en-US"/>
        </a:p>
      </dgm:t>
    </dgm:pt>
    <dgm:pt modelId="{21952536-5EE2-42FF-8C36-16C3D8127792}">
      <dgm:prSet phldrT="[Text]"/>
      <dgm:spPr/>
      <dgm:t>
        <a:bodyPr/>
        <a:lstStyle/>
        <a:p>
          <a:r>
            <a:rPr lang="en-US" dirty="0" smtClean="0"/>
            <a:t>HCA (interim process)</a:t>
          </a:r>
          <a:endParaRPr lang="en-US" dirty="0"/>
        </a:p>
      </dgm:t>
    </dgm:pt>
    <dgm:pt modelId="{9BC97D36-CE3F-49B2-A36E-3663A976126E}" type="parTrans" cxnId="{051383C2-C817-4461-BF03-F2BE9BB5C597}">
      <dgm:prSet/>
      <dgm:spPr/>
      <dgm:t>
        <a:bodyPr/>
        <a:lstStyle/>
        <a:p>
          <a:endParaRPr lang="en-US"/>
        </a:p>
      </dgm:t>
    </dgm:pt>
    <dgm:pt modelId="{4B2C966E-DE51-4A34-8D99-6F17EC662DE6}" type="sibTrans" cxnId="{051383C2-C817-4461-BF03-F2BE9BB5C597}">
      <dgm:prSet/>
      <dgm:spPr/>
      <dgm:t>
        <a:bodyPr/>
        <a:lstStyle/>
        <a:p>
          <a:endParaRPr lang="en-US"/>
        </a:p>
      </dgm:t>
    </dgm:pt>
    <dgm:pt modelId="{24E81348-AE60-4F0C-82FE-8FD8F0038E90}">
      <dgm:prSet phldrT="[Text]"/>
      <dgm:spPr/>
      <dgm:t>
        <a:bodyPr/>
        <a:lstStyle/>
        <a:p>
          <a:r>
            <a:rPr lang="en-US" dirty="0" smtClean="0"/>
            <a:t>Billed by service unit delivered via monthly invoice</a:t>
          </a:r>
          <a:endParaRPr lang="en-US" dirty="0"/>
        </a:p>
      </dgm:t>
    </dgm:pt>
    <dgm:pt modelId="{0562964C-59F2-4F93-A13E-DE55845A680C}" type="parTrans" cxnId="{A269DE12-C945-4110-A139-C2400600F9EC}">
      <dgm:prSet/>
      <dgm:spPr/>
      <dgm:t>
        <a:bodyPr/>
        <a:lstStyle/>
        <a:p>
          <a:endParaRPr lang="en-US"/>
        </a:p>
      </dgm:t>
    </dgm:pt>
    <dgm:pt modelId="{52B23CEE-FB6C-436D-8A32-9B144B11BC8B}" type="sibTrans" cxnId="{A269DE12-C945-4110-A139-C2400600F9EC}">
      <dgm:prSet/>
      <dgm:spPr/>
      <dgm:t>
        <a:bodyPr/>
        <a:lstStyle/>
        <a:p>
          <a:endParaRPr lang="en-US"/>
        </a:p>
      </dgm:t>
    </dgm:pt>
    <dgm:pt modelId="{A1E1CBE2-874C-45FD-BAC0-F9723273E095}">
      <dgm:prSet phldrT="[Text]"/>
      <dgm:spPr/>
      <dgm:t>
        <a:bodyPr/>
        <a:lstStyle/>
        <a:p>
          <a:r>
            <a:rPr lang="en-US" dirty="0" smtClean="0"/>
            <a:t>Paid by Accounts Payable</a:t>
          </a:r>
          <a:endParaRPr lang="en-US" dirty="0"/>
        </a:p>
      </dgm:t>
    </dgm:pt>
    <dgm:pt modelId="{C71EFF6C-C59A-41F2-8481-B9E382C809E3}" type="parTrans" cxnId="{1E24970C-11A2-4D42-88BC-27940CA5C7B0}">
      <dgm:prSet/>
      <dgm:spPr/>
      <dgm:t>
        <a:bodyPr/>
        <a:lstStyle/>
        <a:p>
          <a:endParaRPr lang="en-US"/>
        </a:p>
      </dgm:t>
    </dgm:pt>
    <dgm:pt modelId="{28CF2298-AE7E-423E-AAD6-638FB615AFAC}" type="sibTrans" cxnId="{1E24970C-11A2-4D42-88BC-27940CA5C7B0}">
      <dgm:prSet/>
      <dgm:spPr/>
      <dgm:t>
        <a:bodyPr/>
        <a:lstStyle/>
        <a:p>
          <a:endParaRPr lang="en-US"/>
        </a:p>
      </dgm:t>
    </dgm:pt>
    <dgm:pt modelId="{D207C69A-40C4-473A-980D-82684ECD85DA}">
      <dgm:prSet phldrT="[Text]"/>
      <dgm:spPr/>
      <dgm:t>
        <a:bodyPr/>
        <a:lstStyle/>
        <a:p>
          <a:r>
            <a:rPr lang="en-US" dirty="0" smtClean="0"/>
            <a:t>Grants (EGMS)</a:t>
          </a:r>
          <a:endParaRPr lang="en-US" dirty="0"/>
        </a:p>
      </dgm:t>
    </dgm:pt>
    <dgm:pt modelId="{EEF1E19F-A672-4F90-9277-2C50EABF54F7}" type="parTrans" cxnId="{56470429-978E-4CB0-889F-AF56B167526C}">
      <dgm:prSet/>
      <dgm:spPr/>
      <dgm:t>
        <a:bodyPr/>
        <a:lstStyle/>
        <a:p>
          <a:endParaRPr lang="en-US"/>
        </a:p>
      </dgm:t>
    </dgm:pt>
    <dgm:pt modelId="{F7A183BA-2339-4F96-A682-7AA4347D5772}" type="sibTrans" cxnId="{56470429-978E-4CB0-889F-AF56B167526C}">
      <dgm:prSet/>
      <dgm:spPr/>
      <dgm:t>
        <a:bodyPr/>
        <a:lstStyle/>
        <a:p>
          <a:endParaRPr lang="en-US"/>
        </a:p>
      </dgm:t>
    </dgm:pt>
    <dgm:pt modelId="{30845BDC-3AD4-4772-BCC8-F6C718426FEA}">
      <dgm:prSet phldrT="[Text]"/>
      <dgm:spPr/>
      <dgm:t>
        <a:bodyPr/>
        <a:lstStyle/>
        <a:p>
          <a:r>
            <a:rPr lang="en-US" dirty="0" smtClean="0"/>
            <a:t>Billed monthly, same amount each month</a:t>
          </a:r>
          <a:endParaRPr lang="en-US" dirty="0"/>
        </a:p>
      </dgm:t>
    </dgm:pt>
    <dgm:pt modelId="{6B9414EE-823C-41A4-972D-0AE3A41404B5}" type="parTrans" cxnId="{3ED75E7F-7F33-4A14-87BD-106E2EABB48B}">
      <dgm:prSet/>
      <dgm:spPr/>
      <dgm:t>
        <a:bodyPr/>
        <a:lstStyle/>
        <a:p>
          <a:endParaRPr lang="en-US"/>
        </a:p>
      </dgm:t>
    </dgm:pt>
    <dgm:pt modelId="{2A79C5F5-BFBB-4352-BA73-5E6BCD6AE005}" type="sibTrans" cxnId="{3ED75E7F-7F33-4A14-87BD-106E2EABB48B}">
      <dgm:prSet/>
      <dgm:spPr/>
      <dgm:t>
        <a:bodyPr/>
        <a:lstStyle/>
        <a:p>
          <a:endParaRPr lang="en-US"/>
        </a:p>
      </dgm:t>
    </dgm:pt>
    <dgm:pt modelId="{A7EF01EA-9311-404A-AC64-372B4692EAF5}">
      <dgm:prSet phldrT="[Text]"/>
      <dgm:spPr/>
      <dgm:t>
        <a:bodyPr/>
        <a:lstStyle/>
        <a:p>
          <a:r>
            <a:rPr lang="en-US" dirty="0" smtClean="0"/>
            <a:t>Paid by Accounts Payable</a:t>
          </a:r>
          <a:endParaRPr lang="en-US" dirty="0"/>
        </a:p>
      </dgm:t>
    </dgm:pt>
    <dgm:pt modelId="{D1377931-5768-4694-94FA-F911FA6255B6}" type="parTrans" cxnId="{0B3ACDCE-D015-4B0E-83A3-8AFEF370ACFB}">
      <dgm:prSet/>
      <dgm:spPr/>
      <dgm:t>
        <a:bodyPr/>
        <a:lstStyle/>
        <a:p>
          <a:endParaRPr lang="en-US"/>
        </a:p>
      </dgm:t>
    </dgm:pt>
    <dgm:pt modelId="{D92C31BA-5AD5-4956-ADBB-03C07418AF01}" type="sibTrans" cxnId="{0B3ACDCE-D015-4B0E-83A3-8AFEF370ACFB}">
      <dgm:prSet/>
      <dgm:spPr/>
      <dgm:t>
        <a:bodyPr/>
        <a:lstStyle/>
        <a:p>
          <a:endParaRPr lang="en-US"/>
        </a:p>
      </dgm:t>
    </dgm:pt>
    <dgm:pt modelId="{F335CD60-E30F-419A-9A5C-B2D91EF1D606}" type="pres">
      <dgm:prSet presAssocID="{74AAAF67-02CD-4DCE-80EA-DCFADD7F178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E2FD0D-A0EE-469A-9D94-5EB9FF0103AD}" type="pres">
      <dgm:prSet presAssocID="{33A53BA2-AEA2-4BBC-8EBE-39D5D58C8E3E}" presName="horFlow" presStyleCnt="0"/>
      <dgm:spPr/>
    </dgm:pt>
    <dgm:pt modelId="{24DEECEC-6EC8-4043-888F-6B3A6A952790}" type="pres">
      <dgm:prSet presAssocID="{33A53BA2-AEA2-4BBC-8EBE-39D5D58C8E3E}" presName="bigChev" presStyleLbl="node1" presStyleIdx="0" presStyleCnt="3"/>
      <dgm:spPr/>
      <dgm:t>
        <a:bodyPr/>
        <a:lstStyle/>
        <a:p>
          <a:endParaRPr lang="en-US"/>
        </a:p>
      </dgm:t>
    </dgm:pt>
    <dgm:pt modelId="{F856B727-633E-4BCE-922F-41E8CC2F39A2}" type="pres">
      <dgm:prSet presAssocID="{803C9D27-EC6E-4358-9AA2-F1515F4DF8FC}" presName="parTrans" presStyleCnt="0"/>
      <dgm:spPr/>
    </dgm:pt>
    <dgm:pt modelId="{D4A67BCD-C232-4B12-BEE4-13A7BFF3DC89}" type="pres">
      <dgm:prSet presAssocID="{E917A19F-FC37-4EC9-9800-8540A1A6581F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9BAC3-A0B9-44B4-A9AB-A0C14FDDF89F}" type="pres">
      <dgm:prSet presAssocID="{BA0BFE6D-76BB-488F-A0E4-48094E440700}" presName="sibTrans" presStyleCnt="0"/>
      <dgm:spPr/>
    </dgm:pt>
    <dgm:pt modelId="{36FBB6AB-B1DA-499E-9309-0AD98BCB77D0}" type="pres">
      <dgm:prSet presAssocID="{8D92407D-604D-4901-AAC4-0EF93EEB2B36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A08C7-78EF-4133-8D99-A1DE6A790F08}" type="pres">
      <dgm:prSet presAssocID="{33A53BA2-AEA2-4BBC-8EBE-39D5D58C8E3E}" presName="vSp" presStyleCnt="0"/>
      <dgm:spPr/>
    </dgm:pt>
    <dgm:pt modelId="{2E72154A-C35B-4FF1-B960-D87407AD48B2}" type="pres">
      <dgm:prSet presAssocID="{21952536-5EE2-42FF-8C36-16C3D8127792}" presName="horFlow" presStyleCnt="0"/>
      <dgm:spPr/>
    </dgm:pt>
    <dgm:pt modelId="{711AEE50-7F77-4E7B-8F70-EAF1DCAD9E6D}" type="pres">
      <dgm:prSet presAssocID="{21952536-5EE2-42FF-8C36-16C3D8127792}" presName="bigChev" presStyleLbl="node1" presStyleIdx="1" presStyleCnt="3"/>
      <dgm:spPr/>
      <dgm:t>
        <a:bodyPr/>
        <a:lstStyle/>
        <a:p>
          <a:endParaRPr lang="en-US"/>
        </a:p>
      </dgm:t>
    </dgm:pt>
    <dgm:pt modelId="{CACF4A9E-39CE-4960-9041-D015694E2E66}" type="pres">
      <dgm:prSet presAssocID="{0562964C-59F2-4F93-A13E-DE55845A680C}" presName="parTrans" presStyleCnt="0"/>
      <dgm:spPr/>
    </dgm:pt>
    <dgm:pt modelId="{2AB0BBDD-A047-4E95-A0BA-35A229565C49}" type="pres">
      <dgm:prSet presAssocID="{24E81348-AE60-4F0C-82FE-8FD8F0038E90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E607A-4E8C-4A62-B855-40C9AA3D4DFC}" type="pres">
      <dgm:prSet presAssocID="{52B23CEE-FB6C-436D-8A32-9B144B11BC8B}" presName="sibTrans" presStyleCnt="0"/>
      <dgm:spPr/>
    </dgm:pt>
    <dgm:pt modelId="{F9563028-4B26-4649-9CAA-439A258BDB51}" type="pres">
      <dgm:prSet presAssocID="{A1E1CBE2-874C-45FD-BAC0-F9723273E095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AAF0A-38A1-4047-8A1E-1DA0D70882EB}" type="pres">
      <dgm:prSet presAssocID="{21952536-5EE2-42FF-8C36-16C3D8127792}" presName="vSp" presStyleCnt="0"/>
      <dgm:spPr/>
    </dgm:pt>
    <dgm:pt modelId="{CEA30868-0737-4B80-AC70-A5AD05494CB9}" type="pres">
      <dgm:prSet presAssocID="{D207C69A-40C4-473A-980D-82684ECD85DA}" presName="horFlow" presStyleCnt="0"/>
      <dgm:spPr/>
    </dgm:pt>
    <dgm:pt modelId="{95BE858B-8587-45F0-8B0E-EA448DF47F2D}" type="pres">
      <dgm:prSet presAssocID="{D207C69A-40C4-473A-980D-82684ECD85DA}" presName="bigChev" presStyleLbl="node1" presStyleIdx="2" presStyleCnt="3"/>
      <dgm:spPr/>
      <dgm:t>
        <a:bodyPr/>
        <a:lstStyle/>
        <a:p>
          <a:endParaRPr lang="en-US"/>
        </a:p>
      </dgm:t>
    </dgm:pt>
    <dgm:pt modelId="{F162FCC7-9E38-49C5-8759-E8E0B6B7EE5E}" type="pres">
      <dgm:prSet presAssocID="{6B9414EE-823C-41A4-972D-0AE3A41404B5}" presName="parTrans" presStyleCnt="0"/>
      <dgm:spPr/>
    </dgm:pt>
    <dgm:pt modelId="{AD6631C2-9C0F-4A60-A12D-E4AFF630524A}" type="pres">
      <dgm:prSet presAssocID="{30845BDC-3AD4-4772-BCC8-F6C718426FEA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D5A2A-098C-4309-AE6F-8C8DA63D394F}" type="pres">
      <dgm:prSet presAssocID="{2A79C5F5-BFBB-4352-BA73-5E6BCD6AE005}" presName="sibTrans" presStyleCnt="0"/>
      <dgm:spPr/>
    </dgm:pt>
    <dgm:pt modelId="{DE7EA774-27DA-4EC7-B00E-4BAA75975365}" type="pres">
      <dgm:prSet presAssocID="{A7EF01EA-9311-404A-AC64-372B4692EAF5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24970C-11A2-4D42-88BC-27940CA5C7B0}" srcId="{21952536-5EE2-42FF-8C36-16C3D8127792}" destId="{A1E1CBE2-874C-45FD-BAC0-F9723273E095}" srcOrd="1" destOrd="0" parTransId="{C71EFF6C-C59A-41F2-8481-B9E382C809E3}" sibTransId="{28CF2298-AE7E-423E-AAD6-638FB615AFAC}"/>
    <dgm:cxn modelId="{EA1337E7-46D3-43E2-A7FC-EC7998BBF196}" srcId="{74AAAF67-02CD-4DCE-80EA-DCFADD7F1781}" destId="{33A53BA2-AEA2-4BBC-8EBE-39D5D58C8E3E}" srcOrd="0" destOrd="0" parTransId="{60F30A40-3FB8-43D7-9F3F-9637FE139823}" sibTransId="{24E40B65-EF1C-48BA-A2A4-A08201F81696}"/>
    <dgm:cxn modelId="{3ED75E7F-7F33-4A14-87BD-106E2EABB48B}" srcId="{D207C69A-40C4-473A-980D-82684ECD85DA}" destId="{30845BDC-3AD4-4772-BCC8-F6C718426FEA}" srcOrd="0" destOrd="0" parTransId="{6B9414EE-823C-41A4-972D-0AE3A41404B5}" sibTransId="{2A79C5F5-BFBB-4352-BA73-5E6BCD6AE005}"/>
    <dgm:cxn modelId="{216EDD0B-2980-4262-8FCD-871BBB4F2EBF}" type="presOf" srcId="{8D92407D-604D-4901-AAC4-0EF93EEB2B36}" destId="{36FBB6AB-B1DA-499E-9309-0AD98BCB77D0}" srcOrd="0" destOrd="0" presId="urn:microsoft.com/office/officeart/2005/8/layout/lProcess3"/>
    <dgm:cxn modelId="{4131FD6B-FB33-4749-8F7D-5073E7908EBD}" type="presOf" srcId="{21952536-5EE2-42FF-8C36-16C3D8127792}" destId="{711AEE50-7F77-4E7B-8F70-EAF1DCAD9E6D}" srcOrd="0" destOrd="0" presId="urn:microsoft.com/office/officeart/2005/8/layout/lProcess3"/>
    <dgm:cxn modelId="{59B2912B-9024-4DA4-9949-96E95900B303}" type="presOf" srcId="{A7EF01EA-9311-404A-AC64-372B4692EAF5}" destId="{DE7EA774-27DA-4EC7-B00E-4BAA75975365}" srcOrd="0" destOrd="0" presId="urn:microsoft.com/office/officeart/2005/8/layout/lProcess3"/>
    <dgm:cxn modelId="{051383C2-C817-4461-BF03-F2BE9BB5C597}" srcId="{74AAAF67-02CD-4DCE-80EA-DCFADD7F1781}" destId="{21952536-5EE2-42FF-8C36-16C3D8127792}" srcOrd="1" destOrd="0" parTransId="{9BC97D36-CE3F-49B2-A36E-3663A976126E}" sibTransId="{4B2C966E-DE51-4A34-8D99-6F17EC662DE6}"/>
    <dgm:cxn modelId="{1B538C87-F404-47C4-ABCC-F7ABBCABDF45}" type="presOf" srcId="{D207C69A-40C4-473A-980D-82684ECD85DA}" destId="{95BE858B-8587-45F0-8B0E-EA448DF47F2D}" srcOrd="0" destOrd="0" presId="urn:microsoft.com/office/officeart/2005/8/layout/lProcess3"/>
    <dgm:cxn modelId="{56470429-978E-4CB0-889F-AF56B167526C}" srcId="{74AAAF67-02CD-4DCE-80EA-DCFADD7F1781}" destId="{D207C69A-40C4-473A-980D-82684ECD85DA}" srcOrd="2" destOrd="0" parTransId="{EEF1E19F-A672-4F90-9277-2C50EABF54F7}" sibTransId="{F7A183BA-2339-4F96-A682-7AA4347D5772}"/>
    <dgm:cxn modelId="{304D1383-69F5-4984-A63D-9607B80B6CA6}" srcId="{33A53BA2-AEA2-4BBC-8EBE-39D5D58C8E3E}" destId="{8D92407D-604D-4901-AAC4-0EF93EEB2B36}" srcOrd="1" destOrd="0" parTransId="{EF92842D-EC02-4B07-897D-D3012F46870A}" sibTransId="{B046BE97-6B7C-4EDF-AEE9-246921393768}"/>
    <dgm:cxn modelId="{3CBD50A0-D2CC-4B83-8A03-7C4A293E07B8}" type="presOf" srcId="{30845BDC-3AD4-4772-BCC8-F6C718426FEA}" destId="{AD6631C2-9C0F-4A60-A12D-E4AFF630524A}" srcOrd="0" destOrd="0" presId="urn:microsoft.com/office/officeart/2005/8/layout/lProcess3"/>
    <dgm:cxn modelId="{19DBD014-623A-43BA-8C11-0623D4253E01}" srcId="{33A53BA2-AEA2-4BBC-8EBE-39D5D58C8E3E}" destId="{E917A19F-FC37-4EC9-9800-8540A1A6581F}" srcOrd="0" destOrd="0" parTransId="{803C9D27-EC6E-4358-9AA2-F1515F4DF8FC}" sibTransId="{BA0BFE6D-76BB-488F-A0E4-48094E440700}"/>
    <dgm:cxn modelId="{F732E2E6-4EBB-4A43-A43A-C7C0442552F2}" type="presOf" srcId="{74AAAF67-02CD-4DCE-80EA-DCFADD7F1781}" destId="{F335CD60-E30F-419A-9A5C-B2D91EF1D606}" srcOrd="0" destOrd="0" presId="urn:microsoft.com/office/officeart/2005/8/layout/lProcess3"/>
    <dgm:cxn modelId="{64F14A89-4B48-4F88-ABDD-A245050689E4}" type="presOf" srcId="{A1E1CBE2-874C-45FD-BAC0-F9723273E095}" destId="{F9563028-4B26-4649-9CAA-439A258BDB51}" srcOrd="0" destOrd="0" presId="urn:microsoft.com/office/officeart/2005/8/layout/lProcess3"/>
    <dgm:cxn modelId="{0B3ACDCE-D015-4B0E-83A3-8AFEF370ACFB}" srcId="{D207C69A-40C4-473A-980D-82684ECD85DA}" destId="{A7EF01EA-9311-404A-AC64-372B4692EAF5}" srcOrd="1" destOrd="0" parTransId="{D1377931-5768-4694-94FA-F911FA6255B6}" sibTransId="{D92C31BA-5AD5-4956-ADBB-03C07418AF01}"/>
    <dgm:cxn modelId="{05B0A4A6-09A8-4A86-B050-D28796AFCB98}" type="presOf" srcId="{24E81348-AE60-4F0C-82FE-8FD8F0038E90}" destId="{2AB0BBDD-A047-4E95-A0BA-35A229565C49}" srcOrd="0" destOrd="0" presId="urn:microsoft.com/office/officeart/2005/8/layout/lProcess3"/>
    <dgm:cxn modelId="{6C69743D-A3A1-4962-8F99-F942A744BADC}" type="presOf" srcId="{E917A19F-FC37-4EC9-9800-8540A1A6581F}" destId="{D4A67BCD-C232-4B12-BEE4-13A7BFF3DC89}" srcOrd="0" destOrd="0" presId="urn:microsoft.com/office/officeart/2005/8/layout/lProcess3"/>
    <dgm:cxn modelId="{A269DE12-C945-4110-A139-C2400600F9EC}" srcId="{21952536-5EE2-42FF-8C36-16C3D8127792}" destId="{24E81348-AE60-4F0C-82FE-8FD8F0038E90}" srcOrd="0" destOrd="0" parTransId="{0562964C-59F2-4F93-A13E-DE55845A680C}" sibTransId="{52B23CEE-FB6C-436D-8A32-9B144B11BC8B}"/>
    <dgm:cxn modelId="{40C66806-5F4A-4C80-9FC2-F184ACD75ABD}" type="presOf" srcId="{33A53BA2-AEA2-4BBC-8EBE-39D5D58C8E3E}" destId="{24DEECEC-6EC8-4043-888F-6B3A6A952790}" srcOrd="0" destOrd="0" presId="urn:microsoft.com/office/officeart/2005/8/layout/lProcess3"/>
    <dgm:cxn modelId="{89D25159-9058-4C14-A8F9-ACB7F8D5CDA8}" type="presParOf" srcId="{F335CD60-E30F-419A-9A5C-B2D91EF1D606}" destId="{CBE2FD0D-A0EE-469A-9D94-5EB9FF0103AD}" srcOrd="0" destOrd="0" presId="urn:microsoft.com/office/officeart/2005/8/layout/lProcess3"/>
    <dgm:cxn modelId="{971BD6AD-D24D-4A0E-A926-89901DCCEDC3}" type="presParOf" srcId="{CBE2FD0D-A0EE-469A-9D94-5EB9FF0103AD}" destId="{24DEECEC-6EC8-4043-888F-6B3A6A952790}" srcOrd="0" destOrd="0" presId="urn:microsoft.com/office/officeart/2005/8/layout/lProcess3"/>
    <dgm:cxn modelId="{6372B2C2-357F-43EC-A8F8-E853DB303C55}" type="presParOf" srcId="{CBE2FD0D-A0EE-469A-9D94-5EB9FF0103AD}" destId="{F856B727-633E-4BCE-922F-41E8CC2F39A2}" srcOrd="1" destOrd="0" presId="urn:microsoft.com/office/officeart/2005/8/layout/lProcess3"/>
    <dgm:cxn modelId="{FC16457F-0040-4C4A-9AE0-E69870FE34DA}" type="presParOf" srcId="{CBE2FD0D-A0EE-469A-9D94-5EB9FF0103AD}" destId="{D4A67BCD-C232-4B12-BEE4-13A7BFF3DC89}" srcOrd="2" destOrd="0" presId="urn:microsoft.com/office/officeart/2005/8/layout/lProcess3"/>
    <dgm:cxn modelId="{2C313587-9C4B-47C3-BAAC-BD9D6185E870}" type="presParOf" srcId="{CBE2FD0D-A0EE-469A-9D94-5EB9FF0103AD}" destId="{1D39BAC3-A0B9-44B4-A9AB-A0C14FDDF89F}" srcOrd="3" destOrd="0" presId="urn:microsoft.com/office/officeart/2005/8/layout/lProcess3"/>
    <dgm:cxn modelId="{EC76B057-D675-4166-89B6-5AE1A527C30C}" type="presParOf" srcId="{CBE2FD0D-A0EE-469A-9D94-5EB9FF0103AD}" destId="{36FBB6AB-B1DA-499E-9309-0AD98BCB77D0}" srcOrd="4" destOrd="0" presId="urn:microsoft.com/office/officeart/2005/8/layout/lProcess3"/>
    <dgm:cxn modelId="{70F29E10-66B0-47DB-A9A8-F7469A77F834}" type="presParOf" srcId="{F335CD60-E30F-419A-9A5C-B2D91EF1D606}" destId="{C17A08C7-78EF-4133-8D99-A1DE6A790F08}" srcOrd="1" destOrd="0" presId="urn:microsoft.com/office/officeart/2005/8/layout/lProcess3"/>
    <dgm:cxn modelId="{4F9C21CC-6DBD-4F03-89E7-B9712EAE4901}" type="presParOf" srcId="{F335CD60-E30F-419A-9A5C-B2D91EF1D606}" destId="{2E72154A-C35B-4FF1-B960-D87407AD48B2}" srcOrd="2" destOrd="0" presId="urn:microsoft.com/office/officeart/2005/8/layout/lProcess3"/>
    <dgm:cxn modelId="{64B5C9E1-D1A0-476C-AC37-DF5D26FDA23F}" type="presParOf" srcId="{2E72154A-C35B-4FF1-B960-D87407AD48B2}" destId="{711AEE50-7F77-4E7B-8F70-EAF1DCAD9E6D}" srcOrd="0" destOrd="0" presId="urn:microsoft.com/office/officeart/2005/8/layout/lProcess3"/>
    <dgm:cxn modelId="{959F043F-76B7-401B-B481-BB0E133C8592}" type="presParOf" srcId="{2E72154A-C35B-4FF1-B960-D87407AD48B2}" destId="{CACF4A9E-39CE-4960-9041-D015694E2E66}" srcOrd="1" destOrd="0" presId="urn:microsoft.com/office/officeart/2005/8/layout/lProcess3"/>
    <dgm:cxn modelId="{0D9A648E-FF88-485C-A9D4-3B40962E55E8}" type="presParOf" srcId="{2E72154A-C35B-4FF1-B960-D87407AD48B2}" destId="{2AB0BBDD-A047-4E95-A0BA-35A229565C49}" srcOrd="2" destOrd="0" presId="urn:microsoft.com/office/officeart/2005/8/layout/lProcess3"/>
    <dgm:cxn modelId="{1D5E55CF-878D-4BF8-AB50-72909C15BCCC}" type="presParOf" srcId="{2E72154A-C35B-4FF1-B960-D87407AD48B2}" destId="{12DE607A-4E8C-4A62-B855-40C9AA3D4DFC}" srcOrd="3" destOrd="0" presId="urn:microsoft.com/office/officeart/2005/8/layout/lProcess3"/>
    <dgm:cxn modelId="{8D4766BF-8FCD-45F2-8428-6B2EDC7E1043}" type="presParOf" srcId="{2E72154A-C35B-4FF1-B960-D87407AD48B2}" destId="{F9563028-4B26-4649-9CAA-439A258BDB51}" srcOrd="4" destOrd="0" presId="urn:microsoft.com/office/officeart/2005/8/layout/lProcess3"/>
    <dgm:cxn modelId="{5BD585E9-BE3C-4E15-9A3C-0DED8FC7B3B7}" type="presParOf" srcId="{F335CD60-E30F-419A-9A5C-B2D91EF1D606}" destId="{5F9AAF0A-38A1-4047-8A1E-1DA0D70882EB}" srcOrd="3" destOrd="0" presId="urn:microsoft.com/office/officeart/2005/8/layout/lProcess3"/>
    <dgm:cxn modelId="{ACD97BEA-EC83-4804-87D9-5739494B76F9}" type="presParOf" srcId="{F335CD60-E30F-419A-9A5C-B2D91EF1D606}" destId="{CEA30868-0737-4B80-AC70-A5AD05494CB9}" srcOrd="4" destOrd="0" presId="urn:microsoft.com/office/officeart/2005/8/layout/lProcess3"/>
    <dgm:cxn modelId="{83885883-667A-48DD-A457-049DC78D181D}" type="presParOf" srcId="{CEA30868-0737-4B80-AC70-A5AD05494CB9}" destId="{95BE858B-8587-45F0-8B0E-EA448DF47F2D}" srcOrd="0" destOrd="0" presId="urn:microsoft.com/office/officeart/2005/8/layout/lProcess3"/>
    <dgm:cxn modelId="{377E2315-86F2-4DAC-BABB-6483F780C07E}" type="presParOf" srcId="{CEA30868-0737-4B80-AC70-A5AD05494CB9}" destId="{F162FCC7-9E38-49C5-8759-E8E0B6B7EE5E}" srcOrd="1" destOrd="0" presId="urn:microsoft.com/office/officeart/2005/8/layout/lProcess3"/>
    <dgm:cxn modelId="{2DB0C11E-C99F-493C-82B0-BA59CF6DBFCA}" type="presParOf" srcId="{CEA30868-0737-4B80-AC70-A5AD05494CB9}" destId="{AD6631C2-9C0F-4A60-A12D-E4AFF630524A}" srcOrd="2" destOrd="0" presId="urn:microsoft.com/office/officeart/2005/8/layout/lProcess3"/>
    <dgm:cxn modelId="{C2066F17-0B17-41C1-B529-AD8BCB90D9CB}" type="presParOf" srcId="{CEA30868-0737-4B80-AC70-A5AD05494CB9}" destId="{2DFD5A2A-098C-4309-AE6F-8C8DA63D394F}" srcOrd="3" destOrd="0" presId="urn:microsoft.com/office/officeart/2005/8/layout/lProcess3"/>
    <dgm:cxn modelId="{4CBB9B89-D997-4963-B941-5D899C4FAB02}" type="presParOf" srcId="{CEA30868-0737-4B80-AC70-A5AD05494CB9}" destId="{DE7EA774-27DA-4EC7-B00E-4BAA7597536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EECEC-6EC8-4043-888F-6B3A6A952790}">
      <dsp:nvSpPr>
        <dsp:cNvPr id="0" name=""/>
        <dsp:cNvSpPr/>
      </dsp:nvSpPr>
      <dsp:spPr>
        <a:xfrm>
          <a:off x="2205" y="27616"/>
          <a:ext cx="3407568" cy="13630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HCA</a:t>
          </a:r>
          <a:endParaRPr lang="en-US" sz="2500" kern="1200" dirty="0"/>
        </a:p>
      </dsp:txBody>
      <dsp:txXfrm>
        <a:off x="683719" y="27616"/>
        <a:ext cx="2044541" cy="1363027"/>
      </dsp:txXfrm>
    </dsp:sp>
    <dsp:sp modelId="{D4A67BCD-C232-4B12-BEE4-13A7BFF3DC89}">
      <dsp:nvSpPr>
        <dsp:cNvPr id="0" name=""/>
        <dsp:cNvSpPr/>
      </dsp:nvSpPr>
      <dsp:spPr>
        <a:xfrm>
          <a:off x="2966790" y="143473"/>
          <a:ext cx="2828282" cy="11313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Bill per unit of service provided</a:t>
          </a:r>
          <a:endParaRPr lang="en-US" sz="1500" kern="1200" dirty="0"/>
        </a:p>
      </dsp:txBody>
      <dsp:txXfrm>
        <a:off x="3532446" y="143473"/>
        <a:ext cx="1696970" cy="1131312"/>
      </dsp:txXfrm>
    </dsp:sp>
    <dsp:sp modelId="{36FBB6AB-B1DA-499E-9309-0AD98BCB77D0}">
      <dsp:nvSpPr>
        <dsp:cNvPr id="0" name=""/>
        <dsp:cNvSpPr/>
      </dsp:nvSpPr>
      <dsp:spPr>
        <a:xfrm>
          <a:off x="5399112" y="143473"/>
          <a:ext cx="2828282" cy="11313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Paid by TPA</a:t>
          </a:r>
          <a:endParaRPr lang="en-US" sz="1500" kern="1200" dirty="0"/>
        </a:p>
      </dsp:txBody>
      <dsp:txXfrm>
        <a:off x="5964768" y="143473"/>
        <a:ext cx="1696970" cy="1131312"/>
      </dsp:txXfrm>
    </dsp:sp>
    <dsp:sp modelId="{711AEE50-7F77-4E7B-8F70-EAF1DCAD9E6D}">
      <dsp:nvSpPr>
        <dsp:cNvPr id="0" name=""/>
        <dsp:cNvSpPr/>
      </dsp:nvSpPr>
      <dsp:spPr>
        <a:xfrm>
          <a:off x="2205" y="1581467"/>
          <a:ext cx="3407568" cy="13630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HCA (interim process)</a:t>
          </a:r>
          <a:endParaRPr lang="en-US" sz="2500" kern="1200" dirty="0"/>
        </a:p>
      </dsp:txBody>
      <dsp:txXfrm>
        <a:off x="683719" y="1581467"/>
        <a:ext cx="2044541" cy="1363027"/>
      </dsp:txXfrm>
    </dsp:sp>
    <dsp:sp modelId="{2AB0BBDD-A047-4E95-A0BA-35A229565C49}">
      <dsp:nvSpPr>
        <dsp:cNvPr id="0" name=""/>
        <dsp:cNvSpPr/>
      </dsp:nvSpPr>
      <dsp:spPr>
        <a:xfrm>
          <a:off x="2966790" y="1697325"/>
          <a:ext cx="2828282" cy="11313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Billed by service unit delivered via monthly invoice</a:t>
          </a:r>
          <a:endParaRPr lang="en-US" sz="1500" kern="1200" dirty="0"/>
        </a:p>
      </dsp:txBody>
      <dsp:txXfrm>
        <a:off x="3532446" y="1697325"/>
        <a:ext cx="1696970" cy="1131312"/>
      </dsp:txXfrm>
    </dsp:sp>
    <dsp:sp modelId="{F9563028-4B26-4649-9CAA-439A258BDB51}">
      <dsp:nvSpPr>
        <dsp:cNvPr id="0" name=""/>
        <dsp:cNvSpPr/>
      </dsp:nvSpPr>
      <dsp:spPr>
        <a:xfrm>
          <a:off x="5399112" y="1697325"/>
          <a:ext cx="2828282" cy="11313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Paid by Accounts Payable</a:t>
          </a:r>
          <a:endParaRPr lang="en-US" sz="1500" kern="1200" dirty="0"/>
        </a:p>
      </dsp:txBody>
      <dsp:txXfrm>
        <a:off x="5964768" y="1697325"/>
        <a:ext cx="1696970" cy="1131312"/>
      </dsp:txXfrm>
    </dsp:sp>
    <dsp:sp modelId="{95BE858B-8587-45F0-8B0E-EA448DF47F2D}">
      <dsp:nvSpPr>
        <dsp:cNvPr id="0" name=""/>
        <dsp:cNvSpPr/>
      </dsp:nvSpPr>
      <dsp:spPr>
        <a:xfrm>
          <a:off x="2205" y="3135319"/>
          <a:ext cx="3407568" cy="13630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Grants (EGMS)</a:t>
          </a:r>
          <a:endParaRPr lang="en-US" sz="2500" kern="1200" dirty="0"/>
        </a:p>
      </dsp:txBody>
      <dsp:txXfrm>
        <a:off x="683719" y="3135319"/>
        <a:ext cx="2044541" cy="1363027"/>
      </dsp:txXfrm>
    </dsp:sp>
    <dsp:sp modelId="{AD6631C2-9C0F-4A60-A12D-E4AFF630524A}">
      <dsp:nvSpPr>
        <dsp:cNvPr id="0" name=""/>
        <dsp:cNvSpPr/>
      </dsp:nvSpPr>
      <dsp:spPr>
        <a:xfrm>
          <a:off x="2966790" y="3251176"/>
          <a:ext cx="2828282" cy="11313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Billed monthly, same amount each month</a:t>
          </a:r>
          <a:endParaRPr lang="en-US" sz="1500" kern="1200" dirty="0"/>
        </a:p>
      </dsp:txBody>
      <dsp:txXfrm>
        <a:off x="3532446" y="3251176"/>
        <a:ext cx="1696970" cy="1131312"/>
      </dsp:txXfrm>
    </dsp:sp>
    <dsp:sp modelId="{DE7EA774-27DA-4EC7-B00E-4BAA75975365}">
      <dsp:nvSpPr>
        <dsp:cNvPr id="0" name=""/>
        <dsp:cNvSpPr/>
      </dsp:nvSpPr>
      <dsp:spPr>
        <a:xfrm>
          <a:off x="5399112" y="3251176"/>
          <a:ext cx="2828282" cy="11313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Paid by Accounts Payable</a:t>
          </a:r>
          <a:endParaRPr lang="en-US" sz="1500" kern="1200" dirty="0"/>
        </a:p>
      </dsp:txBody>
      <dsp:txXfrm>
        <a:off x="5964768" y="3251176"/>
        <a:ext cx="1696970" cy="1131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19B0D30-7FB8-4DDF-B359-C733A2C65884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532F7E7-1E9C-4929-B72A-6AAF58B7F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07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FB27916-09AA-48B4-9DEC-8F94A61D24BD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4A10141-079D-46C2-8C32-CEE5BF3D35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10141-079D-46C2-8C32-CEE5BF3D35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6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8A7D9C-E1AC-4650-B350-ADD842883F01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CB30D6-3D89-4EED-891D-08118EBA37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A7D9C-E1AC-4650-B350-ADD842883F01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B30D6-3D89-4EED-891D-08118EBA37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A7D9C-E1AC-4650-B350-ADD842883F01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B30D6-3D89-4EED-891D-08118EBA37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A7D9C-E1AC-4650-B350-ADD842883F01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B30D6-3D89-4EED-891D-08118EBA3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A7D9C-E1AC-4650-B350-ADD842883F01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B30D6-3D89-4EED-891D-08118EBA3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A7D9C-E1AC-4650-B350-ADD842883F01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B30D6-3D89-4EED-891D-08118EBA3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A7D9C-E1AC-4650-B350-ADD842883F01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B30D6-3D89-4EED-891D-08118EBA372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A7D9C-E1AC-4650-B350-ADD842883F01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B30D6-3D89-4EED-891D-08118EBA3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A7D9C-E1AC-4650-B350-ADD842883F01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B30D6-3D89-4EED-891D-08118EBA37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8A7D9C-E1AC-4650-B350-ADD842883F01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B30D6-3D89-4EED-891D-08118EBA372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8A7D9C-E1AC-4650-B350-ADD842883F01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CB30D6-3D89-4EED-891D-08118EBA3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8A7D9C-E1AC-4650-B350-ADD842883F01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CB30D6-3D89-4EED-891D-08118EBA372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206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Government of the District of Columbia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Department of Health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HIV/AIDS, Hepatitis, STD, and TB Administration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7300" y="266700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 Black" pitchFamily="34" charset="0"/>
              </a:rPr>
              <a:t>Provider Meeting</a:t>
            </a:r>
            <a:endParaRPr lang="en-US" sz="44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 Black" pitchFamily="34" charset="0"/>
              </a:rPr>
              <a:t>October 17, 2017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7" y="5757381"/>
            <a:ext cx="685903" cy="88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32166"/>
            <a:ext cx="1409699" cy="7972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1027331"/>
            <a:ext cx="6553200" cy="11478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81000" y="1039054"/>
            <a:ext cx="8112369" cy="3770263"/>
            <a:chOff x="381000" y="1039054"/>
            <a:chExt cx="8112369" cy="3770263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1344141"/>
              <a:ext cx="81123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Fee for Service</a:t>
              </a:r>
              <a:endParaRPr lang="en-US" sz="48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1039054"/>
              <a:ext cx="121920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3900" b="1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228600" y="5715000"/>
            <a:ext cx="861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85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772400" cy="3733800"/>
          </a:xfrm>
        </p:spPr>
        <p:txBody>
          <a:bodyPr>
            <a:normAutofit/>
          </a:bodyPr>
          <a:lstStyle/>
          <a:p>
            <a:pPr marL="457200" indent="-457200" algn="l">
              <a:buSzPct val="98000"/>
              <a:buFont typeface="Lucida Sans Unicode" panose="020B0602030504020204" pitchFamily="34" charset="0"/>
              <a:buChar char="‣"/>
            </a:pPr>
            <a:r>
              <a:rPr lang="en-US" dirty="0" smtClean="0"/>
              <a:t>Invoices are contract specific</a:t>
            </a:r>
          </a:p>
          <a:p>
            <a:pPr marL="457200" indent="-457200" algn="l">
              <a:buSzPct val="98000"/>
              <a:buFont typeface="Lucida Sans Unicode" panose="020B0602030504020204" pitchFamily="34" charset="0"/>
              <a:buChar char="‣"/>
            </a:pPr>
            <a:r>
              <a:rPr lang="en-US" dirty="0" smtClean="0"/>
              <a:t>Invoices must include: </a:t>
            </a:r>
          </a:p>
          <a:p>
            <a:pPr marL="914400" lvl="1" indent="-457200" algn="l">
              <a:buSzPct val="98000"/>
              <a:buFont typeface="Lucida Sans Unicode" panose="020B0602030504020204" pitchFamily="34" charset="0"/>
              <a:buChar char="‣"/>
            </a:pPr>
            <a:r>
              <a:rPr lang="en-US" dirty="0" smtClean="0"/>
              <a:t>Contract No.</a:t>
            </a:r>
          </a:p>
          <a:p>
            <a:pPr marL="914400" lvl="1" indent="-457200" algn="l">
              <a:buSzPct val="98000"/>
              <a:buFont typeface="Lucida Sans Unicode" panose="020B0602030504020204" pitchFamily="34" charset="0"/>
              <a:buChar char="‣"/>
            </a:pPr>
            <a:r>
              <a:rPr lang="en-US" dirty="0" smtClean="0"/>
              <a:t>Invoice Number</a:t>
            </a:r>
          </a:p>
          <a:p>
            <a:pPr marL="914400" lvl="1" indent="-457200" algn="l">
              <a:buSzPct val="98000"/>
              <a:buFont typeface="Lucida Sans Unicode" panose="020B0602030504020204" pitchFamily="34" charset="0"/>
              <a:buChar char="‣"/>
            </a:pPr>
            <a:r>
              <a:rPr lang="en-US" dirty="0" smtClean="0"/>
              <a:t>Billing Period</a:t>
            </a:r>
          </a:p>
          <a:p>
            <a:pPr marL="914400" lvl="1" indent="-457200" algn="l">
              <a:buSzPct val="98000"/>
              <a:buFont typeface="Lucida Sans Unicode" panose="020B0602030504020204" pitchFamily="34" charset="0"/>
              <a:buChar char="‣"/>
            </a:pPr>
            <a:r>
              <a:rPr lang="en-US" dirty="0" smtClean="0"/>
              <a:t>Provider Name and Address</a:t>
            </a:r>
          </a:p>
          <a:p>
            <a:pPr marL="914400" lvl="1" indent="-457200" algn="l">
              <a:buSzPct val="98000"/>
              <a:buFont typeface="Lucida Sans Unicode" panose="020B0602030504020204" pitchFamily="34" charset="0"/>
              <a:buChar char="‣"/>
            </a:pPr>
            <a:r>
              <a:rPr lang="en-US" dirty="0" smtClean="0"/>
              <a:t>Fed ID</a:t>
            </a:r>
          </a:p>
          <a:p>
            <a:pPr marL="914400" lvl="1" indent="-457200" algn="l">
              <a:buSzPct val="98000"/>
              <a:buFont typeface="Lucida Sans Unicode" panose="020B0602030504020204" pitchFamily="34" charset="0"/>
              <a:buChar char="‣"/>
            </a:pPr>
            <a:r>
              <a:rPr lang="en-US" dirty="0" smtClean="0"/>
              <a:t>Name, title, phone of responsible official and authorized signature</a:t>
            </a:r>
            <a:r>
              <a:rPr lang="en-US" dirty="0"/>
              <a:t> </a:t>
            </a:r>
            <a:r>
              <a:rPr lang="en-US" dirty="0" smtClean="0"/>
              <a:t>and date of signature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381000"/>
            <a:ext cx="7361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Invoicing Process cont’d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38306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85800" y="381000"/>
            <a:ext cx="7772400" cy="449580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3200" u="sng" dirty="0" smtClean="0"/>
              <a:t>Units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Enter units in column 1, expenditures will automatically calculate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Units must match </a:t>
            </a:r>
            <a:r>
              <a:rPr lang="en-US" dirty="0" err="1" smtClean="0"/>
              <a:t>CAREWare</a:t>
            </a:r>
            <a:r>
              <a:rPr lang="en-US" dirty="0" smtClean="0"/>
              <a:t> Financial Report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Unit is per client/per service except where otherwise specified</a:t>
            </a:r>
          </a:p>
        </p:txBody>
      </p:sp>
    </p:spTree>
    <p:extLst>
      <p:ext uri="{BB962C8B-B14F-4D97-AF65-F5344CB8AC3E}">
        <p14:creationId xmlns:p14="http://schemas.microsoft.com/office/powerpoint/2010/main" val="346420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5119" r="61880" b="4373"/>
          <a:stretch/>
        </p:blipFill>
        <p:spPr bwMode="auto">
          <a:xfrm>
            <a:off x="-152400" y="0"/>
            <a:ext cx="948996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5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Restorative services are per client per treatment plan</a:t>
            </a:r>
          </a:p>
          <a:p>
            <a:r>
              <a:rPr lang="en-US" dirty="0" smtClean="0"/>
              <a:t>Appliances and Lab Tests reimbursed at cost (total monthly w/supporting documentation)</a:t>
            </a:r>
          </a:p>
          <a:p>
            <a:pPr lvl="1"/>
            <a:r>
              <a:rPr lang="en-US" dirty="0" smtClean="0"/>
              <a:t>Proof of Payment</a:t>
            </a:r>
          </a:p>
          <a:p>
            <a:r>
              <a:rPr lang="en-US" dirty="0" smtClean="0"/>
              <a:t>If treatment plan exceeds $600: provided on a case by case basis through a PRIOR APPROVAL PROCESS submitted to the Program Officer for approval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t="18374" r="66049" b="14471"/>
          <a:stretch/>
        </p:blipFill>
        <p:spPr bwMode="auto">
          <a:xfrm>
            <a:off x="-46463" y="0"/>
            <a:ext cx="95697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0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Food Bank and Home Delivered Meals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bag contains one serving of 3 of the 5 food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t="8102" r="60078" b="3853"/>
          <a:stretch/>
        </p:blipFill>
        <p:spPr bwMode="auto">
          <a:xfrm>
            <a:off x="21638" y="0"/>
            <a:ext cx="9274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7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Housing Case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Cannot duplicate non-Medical Case Management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15119" r="60537" b="3691"/>
          <a:stretch/>
        </p:blipFill>
        <p:spPr bwMode="auto">
          <a:xfrm>
            <a:off x="0" y="0"/>
            <a:ext cx="9144000" cy="703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2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Non-Medical Case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73691"/>
          </a:xfrm>
        </p:spPr>
        <p:txBody>
          <a:bodyPr/>
          <a:lstStyle/>
          <a:p>
            <a:r>
              <a:rPr lang="en-US" sz="2400" dirty="0" smtClean="0"/>
              <a:t>Client Encounter CAPS</a:t>
            </a:r>
          </a:p>
          <a:p>
            <a:pPr lvl="1"/>
            <a:r>
              <a:rPr lang="en-US" sz="2400" dirty="0" smtClean="0"/>
              <a:t>8 Encounters per month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 smtClean="0"/>
              <a:t>Client Encounter Follow up CAPS</a:t>
            </a:r>
          </a:p>
          <a:p>
            <a:pPr lvl="1">
              <a:buClr>
                <a:srgbClr val="2DA2BF"/>
              </a:buClr>
            </a:pPr>
            <a:r>
              <a:rPr lang="en-US" sz="2000" dirty="0" smtClean="0"/>
              <a:t>8 Follow ups maximum </a:t>
            </a:r>
            <a:r>
              <a:rPr lang="en-US" sz="2000" dirty="0"/>
              <a:t>per </a:t>
            </a:r>
            <a:r>
              <a:rPr lang="en-US" sz="2000" dirty="0" smtClean="0"/>
              <a:t>client</a:t>
            </a:r>
          </a:p>
          <a:p>
            <a:pPr lvl="1">
              <a:buClr>
                <a:srgbClr val="2DA2BF"/>
              </a:buClr>
            </a:pPr>
            <a:r>
              <a:rPr lang="en-US" sz="2000" dirty="0" smtClean="0"/>
              <a:t>30 minute follow up as a result of an initial Encounter</a:t>
            </a:r>
          </a:p>
          <a:p>
            <a:pPr lvl="1">
              <a:buClr>
                <a:srgbClr val="2DA2BF"/>
              </a:buClr>
            </a:pPr>
            <a:r>
              <a:rPr lang="en-US" sz="2000" dirty="0" smtClean="0"/>
              <a:t>8 initial Encounters – 8 max follow up, not 64</a:t>
            </a:r>
            <a:endParaRPr lang="en-US" sz="2000" dirty="0"/>
          </a:p>
          <a:p>
            <a:r>
              <a:rPr lang="en-US" sz="2400" dirty="0" smtClean="0"/>
              <a:t>Cannot include Housing services, which will be made once and only by the Housing reimbursement rate</a:t>
            </a:r>
          </a:p>
          <a:p>
            <a:pPr marL="393192" lvl="1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Agenda overview</a:t>
            </a:r>
          </a:p>
          <a:p>
            <a:r>
              <a:rPr lang="en-US" dirty="0" smtClean="0"/>
              <a:t>Slides and other documents will be emailed</a:t>
            </a:r>
          </a:p>
          <a:p>
            <a:r>
              <a:rPr lang="en-US" dirty="0" smtClean="0"/>
              <a:t>Lunch will be delivered around noon</a:t>
            </a:r>
          </a:p>
          <a:p>
            <a:r>
              <a:rPr lang="en-US" dirty="0" smtClean="0"/>
              <a:t>Introductions – please give your name, organization, jurisdiction and role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6587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t="14796" r="60665" b="3318"/>
          <a:stretch/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259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Outpatient Ambulatory Health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 6,7,8,9,10 refer to Established Patients (corrected on invoice)</a:t>
            </a:r>
          </a:p>
          <a:p>
            <a:r>
              <a:rPr lang="en-US" dirty="0" smtClean="0"/>
              <a:t>CLIN 1-10 are per client, per visit</a:t>
            </a:r>
          </a:p>
          <a:p>
            <a:r>
              <a:rPr lang="en-US" dirty="0" smtClean="0"/>
              <a:t>Emergency room or urgent care services are NOT outpatient settings</a:t>
            </a:r>
          </a:p>
          <a:p>
            <a:r>
              <a:rPr lang="en-US" dirty="0" smtClean="0"/>
              <a:t>Pap Smear, once </a:t>
            </a:r>
            <a:r>
              <a:rPr lang="en-US" dirty="0"/>
              <a:t>per </a:t>
            </a:r>
            <a:r>
              <a:rPr lang="en-US" dirty="0" smtClean="0"/>
              <a:t>client, per year</a:t>
            </a:r>
          </a:p>
          <a:p>
            <a:r>
              <a:rPr lang="en-US" dirty="0" smtClean="0"/>
              <a:t>Immunizations per client, per vaccine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15477" r="60833" b="3689"/>
          <a:stretch/>
        </p:blipFill>
        <p:spPr bwMode="auto">
          <a:xfrm>
            <a:off x="0" y="-1219"/>
            <a:ext cx="9139989" cy="693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856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Outpatient Substance Abuse Services and Mental Health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73691"/>
          </a:xfrm>
        </p:spPr>
        <p:txBody>
          <a:bodyPr/>
          <a:lstStyle/>
          <a:p>
            <a:r>
              <a:rPr lang="en-US" dirty="0" smtClean="0"/>
              <a:t>One contract for two separate services areas</a:t>
            </a:r>
          </a:p>
          <a:p>
            <a:r>
              <a:rPr lang="en-US" dirty="0" smtClean="0"/>
              <a:t>Most CLIN#s are specific for OSAS or MH</a:t>
            </a:r>
          </a:p>
          <a:p>
            <a:r>
              <a:rPr lang="en-US" dirty="0" smtClean="0"/>
              <a:t>CLIN0002-Screening to determine eligibility for treatment program </a:t>
            </a:r>
            <a:r>
              <a:rPr lang="en-US" dirty="0"/>
              <a:t>must specify OSAS or </a:t>
            </a:r>
            <a:r>
              <a:rPr lang="en-US" dirty="0" smtClean="0"/>
              <a:t>MH</a:t>
            </a:r>
          </a:p>
          <a:p>
            <a:r>
              <a:rPr lang="en-US" dirty="0" smtClean="0"/>
              <a:t>CLIN0010-Lab Tests must specify OSAS or MH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62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206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Government of the District of Columbia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Department of Health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HIV/AIDS, Hepatitis, STD, and TB Administration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7300" y="266700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 Black" pitchFamily="34" charset="0"/>
              </a:rPr>
              <a:t>Provider Meeting</a:t>
            </a:r>
            <a:endParaRPr lang="en-US" sz="44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 Black" pitchFamily="34" charset="0"/>
              </a:rPr>
              <a:t>October 17, 2017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7" y="5757381"/>
            <a:ext cx="685903" cy="88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32166"/>
            <a:ext cx="1409699" cy="7972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1027331"/>
            <a:ext cx="6553200" cy="11478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81000" y="1039054"/>
            <a:ext cx="8112369" cy="3770263"/>
            <a:chOff x="381000" y="1039054"/>
            <a:chExt cx="8112369" cy="3770263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1344141"/>
              <a:ext cx="81123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Fee for Service</a:t>
              </a:r>
              <a:endParaRPr lang="en-US" sz="48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1039054"/>
              <a:ext cx="121920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3900" b="1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228600" y="5715000"/>
            <a:ext cx="861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76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Claims Review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Ryan White Services</a:t>
            </a:r>
          </a:p>
          <a:p>
            <a:r>
              <a:rPr lang="en-US" dirty="0" smtClean="0"/>
              <a:t>Human Care Agreements</a:t>
            </a:r>
          </a:p>
          <a:p>
            <a:r>
              <a:rPr lang="en-US" dirty="0" smtClean="0"/>
              <a:t>Avemaria Smith, MEd</a:t>
            </a:r>
          </a:p>
          <a:p>
            <a:r>
              <a:rPr lang="en-US" dirty="0" smtClean="0"/>
              <a:t>10/17/17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94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To: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Verify the provision of Ryan White (RW) services for which reimbursement is made.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Ensure that services are provided in compliance with terms and conditions established in HCAs &amp; RW service standards.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Ensure that Ryan White is </a:t>
            </a:r>
            <a:r>
              <a:rPr lang="en-US" i="1" dirty="0" smtClean="0"/>
              <a:t>payor of last resort</a:t>
            </a:r>
            <a:r>
              <a:rPr lang="en-US" dirty="0" smtClean="0"/>
              <a:t>.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Provide performance-based technical assistance (TA) to RW contractual providers (contractors).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Claims Review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4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i="1" dirty="0" smtClean="0"/>
          </a:p>
          <a:p>
            <a:r>
              <a:rPr lang="en-US" i="1" dirty="0" smtClean="0"/>
              <a:t>What is expected?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Quarterly Site Visits (process similar </a:t>
            </a:r>
            <a:r>
              <a:rPr lang="en-US" dirty="0"/>
              <a:t>to </a:t>
            </a:r>
            <a:r>
              <a:rPr lang="en-US" dirty="0" smtClean="0"/>
              <a:t>RW site visits).</a:t>
            </a:r>
            <a:endParaRPr lang="en-US" dirty="0"/>
          </a:p>
          <a:p>
            <a:pPr lvl="1"/>
            <a:r>
              <a:rPr lang="en-US" dirty="0" smtClean="0"/>
              <a:t>Quarterly </a:t>
            </a:r>
            <a:r>
              <a:rPr lang="en-US" u="sng" dirty="0" smtClean="0"/>
              <a:t>onsite</a:t>
            </a:r>
            <a:r>
              <a:rPr lang="en-US" dirty="0" smtClean="0"/>
              <a:t> review of claims submitted to, and reimbursed by, the HAHSTA RW HIV/AIDS Program.</a:t>
            </a:r>
          </a:p>
          <a:p>
            <a:pPr lvl="1"/>
            <a:r>
              <a:rPr lang="en-US" dirty="0" smtClean="0"/>
              <a:t>Chart/</a:t>
            </a:r>
            <a:r>
              <a:rPr lang="en-US" i="1" dirty="0" smtClean="0"/>
              <a:t>e</a:t>
            </a:r>
            <a:r>
              <a:rPr lang="en-US" dirty="0" smtClean="0"/>
              <a:t>-record audits to verify RW service delivery &amp; client eligibility.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Claims Review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15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i="1" dirty="0" smtClean="0"/>
          </a:p>
          <a:p>
            <a:r>
              <a:rPr lang="en-US" i="1" dirty="0" smtClean="0"/>
              <a:t>What is expected?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Review of randomly sampled charts/</a:t>
            </a:r>
            <a:r>
              <a:rPr lang="en-US" i="1" dirty="0" smtClean="0"/>
              <a:t>e</a:t>
            </a:r>
            <a:r>
              <a:rPr lang="en-US" dirty="0" smtClean="0"/>
              <a:t>-records (5-10% per service category).</a:t>
            </a:r>
          </a:p>
          <a:p>
            <a:pPr lvl="1"/>
            <a:r>
              <a:rPr lang="en-US" dirty="0" smtClean="0"/>
              <a:t>Review of third-party billing and financial records to support claims.</a:t>
            </a:r>
          </a:p>
          <a:p>
            <a:pPr lvl="1"/>
            <a:r>
              <a:rPr lang="en-US" dirty="0" smtClean="0"/>
              <a:t>Contractors to receive </a:t>
            </a:r>
            <a:r>
              <a:rPr lang="en-US" dirty="0"/>
              <a:t>a copy of </a:t>
            </a:r>
            <a:r>
              <a:rPr lang="en-US" dirty="0" smtClean="0"/>
              <a:t>claims review </a:t>
            </a:r>
            <a:r>
              <a:rPr lang="en-US" i="1" dirty="0" smtClean="0"/>
              <a:t>tools</a:t>
            </a:r>
            <a:r>
              <a:rPr lang="en-US" dirty="0" smtClean="0"/>
              <a:t> </a:t>
            </a:r>
            <a:r>
              <a:rPr lang="en-US" dirty="0"/>
              <a:t>in advance of initial site </a:t>
            </a:r>
            <a:r>
              <a:rPr lang="en-US" dirty="0" smtClean="0"/>
              <a:t>visits.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Claims Review </a:t>
            </a:r>
            <a:r>
              <a:rPr lang="en-US" dirty="0" smtClean="0"/>
              <a:t>Expectations (cont’d)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572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Conducted by: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Program Officers </a:t>
            </a:r>
            <a:r>
              <a:rPr lang="en-US" dirty="0"/>
              <a:t>for District </a:t>
            </a:r>
            <a:r>
              <a:rPr lang="en-US" dirty="0" smtClean="0"/>
              <a:t>providers.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Administrative </a:t>
            </a:r>
            <a:r>
              <a:rPr lang="en-US" dirty="0"/>
              <a:t>Agents for MD, </a:t>
            </a:r>
            <a:r>
              <a:rPr lang="en-US" dirty="0" smtClean="0"/>
              <a:t>VA &amp; </a:t>
            </a:r>
            <a:r>
              <a:rPr lang="en-US" dirty="0"/>
              <a:t>WV </a:t>
            </a:r>
            <a:r>
              <a:rPr lang="en-US" dirty="0" smtClean="0"/>
              <a:t>providers.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</a:t>
            </a:r>
            <a:r>
              <a:rPr lang="en-US" dirty="0" smtClean="0"/>
              <a:t>Review Stewardship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3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vs Contract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Pays salaries</a:t>
            </a:r>
          </a:p>
          <a:p>
            <a:r>
              <a:rPr lang="en-US" dirty="0" smtClean="0"/>
              <a:t>Invoiced monthly</a:t>
            </a:r>
          </a:p>
          <a:p>
            <a:r>
              <a:rPr lang="en-US" dirty="0" smtClean="0"/>
              <a:t>Grant year budget required</a:t>
            </a:r>
          </a:p>
          <a:p>
            <a:r>
              <a:rPr lang="en-US" dirty="0" smtClean="0"/>
              <a:t>Grant agreement required</a:t>
            </a:r>
          </a:p>
          <a:p>
            <a:r>
              <a:rPr lang="en-US" dirty="0" smtClean="0"/>
              <a:t>CAREWare reports required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Contract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Only bill for services provided</a:t>
            </a:r>
          </a:p>
          <a:p>
            <a:r>
              <a:rPr lang="en-US" dirty="0" smtClean="0"/>
              <a:t>No budget required</a:t>
            </a:r>
          </a:p>
          <a:p>
            <a:r>
              <a:rPr lang="en-US" dirty="0" smtClean="0"/>
              <a:t>Human care agreement required</a:t>
            </a:r>
          </a:p>
          <a:p>
            <a:r>
              <a:rPr lang="en-US" dirty="0" smtClean="0"/>
              <a:t>CAREWare reports required</a:t>
            </a:r>
          </a:p>
          <a:p>
            <a:r>
              <a:rPr lang="en-US" dirty="0" smtClean="0"/>
              <a:t>Compliance audits/claims review</a:t>
            </a:r>
          </a:p>
          <a:p>
            <a:r>
              <a:rPr lang="en-US" dirty="0" smtClean="0"/>
              <a:t>Task orders, per service category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0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Results/Outcomes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Contractual providers will receive a summary report of findings. 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Providers will be connected to TA as needed.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Serious deficiencies may result in Remediation or Corrective Action.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</a:t>
            </a:r>
            <a:r>
              <a:rPr lang="en-US" dirty="0" smtClean="0"/>
              <a:t>Review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42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Ryan White must be the </a:t>
            </a:r>
            <a:r>
              <a:rPr lang="en-US" i="1" dirty="0" smtClean="0"/>
              <a:t>payor of last resort!</a:t>
            </a:r>
          </a:p>
          <a:p>
            <a:pPr marL="109728" indent="0">
              <a:buNone/>
            </a:pPr>
            <a:endParaRPr lang="en-US" i="1" dirty="0" smtClean="0"/>
          </a:p>
          <a:p>
            <a:r>
              <a:rPr lang="en-US" dirty="0" smtClean="0"/>
              <a:t>If </a:t>
            </a:r>
            <a:r>
              <a:rPr lang="en-US" i="1" u="sng" dirty="0" smtClean="0"/>
              <a:t>ANY</a:t>
            </a:r>
            <a:r>
              <a:rPr lang="en-US" dirty="0" smtClean="0"/>
              <a:t> other reimbursement is received, or is expected to be received, for services provided, then they are </a:t>
            </a:r>
            <a:r>
              <a:rPr lang="en-US" i="1" u="sng" dirty="0" smtClean="0"/>
              <a:t>NOT</a:t>
            </a:r>
            <a:r>
              <a:rPr lang="en-US" dirty="0" smtClean="0"/>
              <a:t> also eligible for reimbursement under these Agreements.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86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Documentation/proof of client eligibility </a:t>
            </a:r>
            <a:r>
              <a:rPr lang="en-US" i="1" u="sng" dirty="0" smtClean="0"/>
              <a:t>AND</a:t>
            </a:r>
            <a:r>
              <a:rPr lang="en-US" dirty="0" smtClean="0"/>
              <a:t> RW service delivery are critical.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If no proof of eligibility/services, then no payment.</a:t>
            </a:r>
          </a:p>
          <a:p>
            <a:pPr lvl="1"/>
            <a:r>
              <a:rPr lang="en-US" dirty="0" smtClean="0"/>
              <a:t>Contractor Capacity Building Approach during transition period.</a:t>
            </a:r>
          </a:p>
          <a:p>
            <a:pPr lvl="1"/>
            <a:r>
              <a:rPr lang="en-US" dirty="0" smtClean="0"/>
              <a:t>Financial penalties for </a:t>
            </a:r>
            <a:r>
              <a:rPr lang="en-US" b="1" i="1" dirty="0" smtClean="0"/>
              <a:t>overpayment</a:t>
            </a:r>
            <a:r>
              <a:rPr lang="en-US" dirty="0" smtClean="0"/>
              <a:t> thereafter.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 (cont’d)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4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4582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Submit additional questions </a:t>
            </a:r>
            <a:r>
              <a:rPr lang="en-US" dirty="0"/>
              <a:t>(in writing</a:t>
            </a:r>
            <a:r>
              <a:rPr lang="en-US" dirty="0" smtClean="0"/>
              <a:t>) to assigned Program Officer.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Provider TA will be offered for CAREWare.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Provider TA for </a:t>
            </a:r>
            <a:r>
              <a:rPr lang="en-US" i="1" dirty="0" smtClean="0"/>
              <a:t>Non-Medical Case Management</a:t>
            </a:r>
            <a:r>
              <a:rPr lang="en-US" dirty="0"/>
              <a:t> </a:t>
            </a:r>
            <a:r>
              <a:rPr lang="en-US" dirty="0" smtClean="0"/>
              <a:t>will </a:t>
            </a:r>
            <a:r>
              <a:rPr lang="en-US" dirty="0"/>
              <a:t>be offered </a:t>
            </a:r>
            <a:r>
              <a:rPr lang="en-US" dirty="0" smtClean="0"/>
              <a:t>on Thursday, 11/9/17.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Assistance (TA)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63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/>
              <a:t>Thank You!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Ryan White Services</a:t>
            </a:r>
          </a:p>
          <a:p>
            <a:r>
              <a:rPr lang="en-US" dirty="0" smtClean="0"/>
              <a:t>Human Care Agreements</a:t>
            </a:r>
          </a:p>
          <a:p>
            <a:r>
              <a:rPr lang="en-US" dirty="0" smtClean="0"/>
              <a:t>Avemaria Smith, MEd</a:t>
            </a:r>
          </a:p>
          <a:p>
            <a:r>
              <a:rPr lang="en-US" dirty="0" smtClean="0"/>
              <a:t>10/17/17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7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 vs Contracts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993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206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white"/>
                </a:solidFill>
              </a:rPr>
              <a:t>Government of the District of Columbia</a:t>
            </a:r>
            <a:br>
              <a:rPr lang="en-US" sz="1200" b="1" dirty="0" smtClean="0">
                <a:solidFill>
                  <a:prstClr val="white"/>
                </a:solidFill>
              </a:rPr>
            </a:br>
            <a:r>
              <a:rPr lang="en-US" sz="1200" b="1" dirty="0" smtClean="0">
                <a:solidFill>
                  <a:prstClr val="white"/>
                </a:solidFill>
              </a:rPr>
              <a:t>Department of Health</a:t>
            </a:r>
          </a:p>
          <a:p>
            <a:r>
              <a:rPr lang="en-US" sz="1200" b="1" dirty="0" smtClean="0">
                <a:solidFill>
                  <a:prstClr val="white"/>
                </a:solidFill>
              </a:rPr>
              <a:t>HIV/AIDS, Hepatitis, STD, and TB Administration 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7300" y="266700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Arial Black" pitchFamily="34" charset="0"/>
              </a:rPr>
              <a:t>Provider Meeting</a:t>
            </a:r>
            <a:endParaRPr lang="en-US" sz="4400" b="1" dirty="0">
              <a:solidFill>
                <a:prstClr val="white"/>
              </a:solidFill>
              <a:latin typeface="Arial Black" pitchFamily="34" charset="0"/>
            </a:endParaRPr>
          </a:p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Arial Black" pitchFamily="34" charset="0"/>
              </a:rPr>
              <a:t>October 17, 2017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7" y="5757381"/>
            <a:ext cx="685903" cy="88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32166"/>
            <a:ext cx="1409699" cy="7972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1027331"/>
            <a:ext cx="6553200" cy="11478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0" y="1039054"/>
            <a:ext cx="8112369" cy="3770263"/>
            <a:chOff x="381000" y="1039054"/>
            <a:chExt cx="8112369" cy="3770263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1344141"/>
              <a:ext cx="81123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prstClr val="black"/>
                  </a:solidFill>
                </a:rPr>
                <a:t>Fee for Service</a:t>
              </a:r>
              <a:endParaRPr lang="en-US" sz="48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1039054"/>
              <a:ext cx="121920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3900" b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228600" y="5715000"/>
            <a:ext cx="861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8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Invoicing Human </a:t>
            </a:r>
            <a:br>
              <a:rPr lang="en-US" dirty="0" smtClean="0"/>
            </a:br>
            <a:r>
              <a:rPr lang="en-US" dirty="0" smtClean="0"/>
              <a:t>Care Agreements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Ryan White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98000"/>
              <a:buFont typeface="Lucida Sans Unicode" panose="020B0602030504020204" pitchFamily="34" charset="0"/>
              <a:buChar char="‣"/>
            </a:pPr>
            <a:r>
              <a:rPr lang="en-US" dirty="0" smtClean="0"/>
              <a:t>Complete Payment Request Package</a:t>
            </a:r>
          </a:p>
          <a:p>
            <a:pPr lvl="1">
              <a:buFont typeface="Lucida Sans Unicode" panose="020B0602030504020204" pitchFamily="34" charset="0"/>
              <a:buChar char="‣"/>
            </a:pPr>
            <a:r>
              <a:rPr lang="en-US" dirty="0"/>
              <a:t>Completed Invoice</a:t>
            </a:r>
          </a:p>
          <a:p>
            <a:pPr lvl="1">
              <a:buFont typeface="Lucida Sans Unicode" panose="020B0602030504020204" pitchFamily="34" charset="0"/>
              <a:buChar char="‣"/>
            </a:pPr>
            <a:r>
              <a:rPr lang="en-US" dirty="0" err="1"/>
              <a:t>CAREWare</a:t>
            </a:r>
            <a:r>
              <a:rPr lang="en-US" dirty="0"/>
              <a:t> Financial </a:t>
            </a:r>
            <a:r>
              <a:rPr lang="en-US" dirty="0" smtClean="0"/>
              <a:t>Report</a:t>
            </a:r>
            <a:endParaRPr lang="en-US" dirty="0"/>
          </a:p>
          <a:p>
            <a:pPr lvl="1">
              <a:buFont typeface="Lucida Sans Unicode" panose="020B0602030504020204" pitchFamily="34" charset="0"/>
              <a:buChar char="‣"/>
            </a:pPr>
            <a:r>
              <a:rPr lang="en-US" dirty="0"/>
              <a:t>Monthly Report Narrative</a:t>
            </a:r>
          </a:p>
          <a:p>
            <a:pPr lvl="1">
              <a:buFont typeface="Lucida Sans Unicode" panose="020B0602030504020204" pitchFamily="34" charset="0"/>
              <a:buChar char="‣"/>
            </a:pPr>
            <a:r>
              <a:rPr lang="en-US" dirty="0"/>
              <a:t>Supporting financial documents (Oral Health)</a:t>
            </a:r>
          </a:p>
          <a:p>
            <a:pPr>
              <a:buFont typeface="Lucida Sans Unicode" panose="020B0602030504020204" pitchFamily="34" charset="0"/>
              <a:buChar char="‣"/>
            </a:pPr>
            <a:endParaRPr lang="en-US" dirty="0" smtClean="0"/>
          </a:p>
          <a:p>
            <a:pPr>
              <a:buSzPct val="98000"/>
              <a:buFont typeface="Lucida Sans Unicode" panose="020B0602030504020204" pitchFamily="34" charset="0"/>
              <a:buChar char="‣"/>
            </a:pPr>
            <a:r>
              <a:rPr lang="en-US" dirty="0" smtClean="0"/>
              <a:t>Service units on Invoice must match </a:t>
            </a:r>
            <a:r>
              <a:rPr lang="en-US" dirty="0" err="1" smtClean="0"/>
              <a:t>CAREWare</a:t>
            </a:r>
            <a:r>
              <a:rPr lang="en-US" dirty="0" smtClean="0"/>
              <a:t> Financial Report</a:t>
            </a:r>
          </a:p>
          <a:p>
            <a:pPr>
              <a:buSzPct val="98000"/>
              <a:buFont typeface="Lucida Sans Unicode" panose="020B0602030504020204" pitchFamily="34" charset="0"/>
              <a:buChar char="‣"/>
            </a:pPr>
            <a:r>
              <a:rPr lang="en-US" dirty="0" smtClean="0"/>
              <a:t>Signed Invoice &amp; PDF entire package</a:t>
            </a:r>
          </a:p>
          <a:p>
            <a:pPr>
              <a:buSzPct val="98000"/>
              <a:buFont typeface="Lucida Sans Unicode" panose="020B0602030504020204" pitchFamily="34" charset="0"/>
              <a:buChar char="‣"/>
            </a:pPr>
            <a:r>
              <a:rPr lang="en-US" dirty="0" smtClean="0"/>
              <a:t>Email to Program Officer, cc: Administrative Specialist – William.Northern@dc.gov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Invoicing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98000"/>
            </a:pPr>
            <a:r>
              <a:rPr lang="en-US" dirty="0" smtClean="0"/>
              <a:t>Ryan White must be the </a:t>
            </a:r>
            <a:r>
              <a:rPr lang="en-US" dirty="0" err="1" smtClean="0"/>
              <a:t>payor</a:t>
            </a:r>
            <a:r>
              <a:rPr lang="en-US" dirty="0" smtClean="0"/>
              <a:t> of last resort!</a:t>
            </a:r>
          </a:p>
          <a:p>
            <a:pPr>
              <a:buSzPct val="98000"/>
            </a:pPr>
            <a:r>
              <a:rPr lang="en-US" dirty="0" smtClean="0"/>
              <a:t>SINGLE Submission Supplemental Invoice to cover revised service visits post invoicing due NLT 3/31/18</a:t>
            </a:r>
          </a:p>
          <a:p>
            <a:pPr lvl="1">
              <a:buSzPct val="98000"/>
              <a:buFont typeface="Lucida Sans Unicode" panose="020B0602030504020204" pitchFamily="34" charset="0"/>
              <a:buChar char="‣"/>
            </a:pPr>
            <a:r>
              <a:rPr lang="en-US" dirty="0" smtClean="0"/>
              <a:t>Includes </a:t>
            </a:r>
            <a:r>
              <a:rPr lang="en-US" dirty="0"/>
              <a:t>all services not previously billed due to insurance caps, other third party </a:t>
            </a:r>
            <a:r>
              <a:rPr lang="en-US" dirty="0" smtClean="0"/>
              <a:t>rejections/denials</a:t>
            </a:r>
            <a:endParaRPr lang="en-US" dirty="0"/>
          </a:p>
          <a:p>
            <a:pPr lvl="1">
              <a:buSzPct val="98000"/>
              <a:buFont typeface="Lucida Sans Unicode" panose="020B0602030504020204" pitchFamily="34" charset="0"/>
              <a:buChar char="‣"/>
            </a:pPr>
            <a:r>
              <a:rPr lang="en-US" dirty="0" err="1"/>
              <a:t>CAREWare</a:t>
            </a:r>
            <a:r>
              <a:rPr lang="en-US" dirty="0"/>
              <a:t> will be updated to include a field for this </a:t>
            </a:r>
            <a:r>
              <a:rPr lang="en-US" dirty="0" smtClean="0"/>
              <a:t>category</a:t>
            </a:r>
            <a:endParaRPr lang="en-US" dirty="0"/>
          </a:p>
          <a:p>
            <a:pPr>
              <a:buSzPct val="98000"/>
            </a:pPr>
            <a:r>
              <a:rPr lang="en-US" dirty="0" smtClean="0"/>
              <a:t>Supplemental Invoice Package consists of invoice, </a:t>
            </a:r>
            <a:r>
              <a:rPr lang="en-US" dirty="0" err="1" smtClean="0"/>
              <a:t>CAREWare</a:t>
            </a:r>
            <a:r>
              <a:rPr lang="en-US" dirty="0" smtClean="0"/>
              <a:t> Financial Report, monthly narrative template (summary of submission)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Invoicing Process cont’d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SzPct val="98000"/>
              <a:buFont typeface="Lucida Sans Unicode" panose="020B0602030504020204" pitchFamily="34" charset="0"/>
              <a:buChar char="‣"/>
            </a:pPr>
            <a:r>
              <a:rPr lang="en-US" dirty="0" smtClean="0"/>
              <a:t>Templates for invoices will be distributed by email</a:t>
            </a:r>
          </a:p>
          <a:p>
            <a:pPr marL="457200" indent="-457200" algn="l">
              <a:buSzPct val="98000"/>
              <a:buFont typeface="Lucida Sans Unicode" panose="020B0602030504020204" pitchFamily="34" charset="0"/>
              <a:buChar char="‣"/>
            </a:pPr>
            <a:r>
              <a:rPr lang="en-US" dirty="0" smtClean="0"/>
              <a:t>Invoices are due 10</a:t>
            </a:r>
            <a:r>
              <a:rPr lang="en-US" baseline="30000" dirty="0" smtClean="0"/>
              <a:t>th</a:t>
            </a:r>
            <a:r>
              <a:rPr lang="en-US" dirty="0" smtClean="0"/>
              <a:t> business day</a:t>
            </a:r>
          </a:p>
          <a:p>
            <a:pPr marL="457200" indent="-457200" algn="l">
              <a:buSzPct val="98000"/>
              <a:buFont typeface="Lucida Sans Unicode" panose="020B0602030504020204" pitchFamily="34" charset="0"/>
              <a:buChar char="‣"/>
            </a:pPr>
            <a:r>
              <a:rPr lang="en-US" dirty="0"/>
              <a:t>The District shall pay on or by the 30</a:t>
            </a:r>
            <a:r>
              <a:rPr lang="en-US" baseline="30000" dirty="0"/>
              <a:t>th</a:t>
            </a:r>
            <a:r>
              <a:rPr lang="en-US" dirty="0"/>
              <a:t> day after receiving a proper </a:t>
            </a:r>
            <a:r>
              <a:rPr lang="en-US" dirty="0" smtClean="0"/>
              <a:t>invoice</a:t>
            </a:r>
          </a:p>
          <a:p>
            <a:pPr marL="457200" indent="-457200">
              <a:buSzPct val="98000"/>
              <a:buFont typeface="Lucida Sans Unicode" panose="020B0602030504020204" pitchFamily="34" charset="0"/>
              <a:buChar char="‣"/>
            </a:pPr>
            <a:r>
              <a:rPr lang="en-US" dirty="0"/>
              <a:t>Invoices will NOT be accepted after 30 days past the </a:t>
            </a:r>
            <a:r>
              <a:rPr lang="en-US" dirty="0" smtClean="0"/>
              <a:t>end of grant period </a:t>
            </a:r>
          </a:p>
          <a:p>
            <a:pPr marL="713232" lvl="1" indent="-457200">
              <a:buSzPct val="98000"/>
              <a:buFont typeface="Lucida Sans Unicode" panose="020B0602030504020204" pitchFamily="34" charset="0"/>
              <a:buChar char="‣"/>
            </a:pPr>
            <a:r>
              <a:rPr lang="en-US" dirty="0" smtClean="0"/>
              <a:t>March 31, 2018 deadline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Invoicing Process cont’d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222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2251</TotalTime>
  <Words>996</Words>
  <Application>Microsoft Office PowerPoint</Application>
  <PresentationFormat>On-screen Show (4:3)</PresentationFormat>
  <Paragraphs>180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Calibri</vt:lpstr>
      <vt:lpstr>Lucida Sans Unicode</vt:lpstr>
      <vt:lpstr>Verdana</vt:lpstr>
      <vt:lpstr>Wingdings 2</vt:lpstr>
      <vt:lpstr>Wingdings 3</vt:lpstr>
      <vt:lpstr>Concourse</vt:lpstr>
      <vt:lpstr>PowerPoint Presentation</vt:lpstr>
      <vt:lpstr>Welcome!</vt:lpstr>
      <vt:lpstr>Grant vs Contract</vt:lpstr>
      <vt:lpstr>Grants vs Contracts</vt:lpstr>
      <vt:lpstr>PowerPoint Presentation</vt:lpstr>
      <vt:lpstr>Invoicing Human  Care Agreements</vt:lpstr>
      <vt:lpstr>Invoicing Process</vt:lpstr>
      <vt:lpstr>Invoicing Process cont’d</vt:lpstr>
      <vt:lpstr>Invoicing Process cont’d</vt:lpstr>
      <vt:lpstr>PowerPoint Presentation</vt:lpstr>
      <vt:lpstr>PowerPoint Presentation</vt:lpstr>
      <vt:lpstr>PowerPoint Presentation</vt:lpstr>
      <vt:lpstr>Dental Services</vt:lpstr>
      <vt:lpstr>PowerPoint Presentation</vt:lpstr>
      <vt:lpstr>Food Bank and Home Delivered Meals</vt:lpstr>
      <vt:lpstr>PowerPoint Presentation</vt:lpstr>
      <vt:lpstr>Housing Case Management</vt:lpstr>
      <vt:lpstr>PowerPoint Presentation</vt:lpstr>
      <vt:lpstr>Non-Medical Case Management</vt:lpstr>
      <vt:lpstr>PowerPoint Presentation</vt:lpstr>
      <vt:lpstr>Outpatient Ambulatory Health Services</vt:lpstr>
      <vt:lpstr>PowerPoint Presentation</vt:lpstr>
      <vt:lpstr>Outpatient Substance Abuse Services and Mental Health Services</vt:lpstr>
      <vt:lpstr>PowerPoint Presentation</vt:lpstr>
      <vt:lpstr>Claims Review Process</vt:lpstr>
      <vt:lpstr>Claims Review Purpose</vt:lpstr>
      <vt:lpstr>Claims Review Expectations</vt:lpstr>
      <vt:lpstr>Claims Review Expectations (cont’d)</vt:lpstr>
      <vt:lpstr>Claims Review Stewardship</vt:lpstr>
      <vt:lpstr>Claims Review Outcomes</vt:lpstr>
      <vt:lpstr>Key Takeaways</vt:lpstr>
      <vt:lpstr>Key Takeaways (cont’d)</vt:lpstr>
      <vt:lpstr>Technical Assistance (TA) </vt:lpstr>
      <vt:lpstr>Thank You!</vt:lpstr>
    </vt:vector>
  </TitlesOfParts>
  <Company>DC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ServUS</dc:creator>
  <cp:lastModifiedBy>smithav</cp:lastModifiedBy>
  <cp:revision>51</cp:revision>
  <cp:lastPrinted>2017-10-17T13:43:36Z</cp:lastPrinted>
  <dcterms:created xsi:type="dcterms:W3CDTF">2017-10-12T13:31:04Z</dcterms:created>
  <dcterms:modified xsi:type="dcterms:W3CDTF">2018-10-17T20:23:37Z</dcterms:modified>
</cp:coreProperties>
</file>