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2" r:id="rId2"/>
    <p:sldId id="278" r:id="rId3"/>
    <p:sldId id="285" r:id="rId4"/>
    <p:sldId id="314" r:id="rId5"/>
    <p:sldId id="304" r:id="rId6"/>
    <p:sldId id="307" r:id="rId7"/>
    <p:sldId id="326" r:id="rId8"/>
    <p:sldId id="305" r:id="rId9"/>
    <p:sldId id="315" r:id="rId10"/>
    <p:sldId id="317" r:id="rId11"/>
    <p:sldId id="306" r:id="rId12"/>
    <p:sldId id="309" r:id="rId13"/>
    <p:sldId id="310" r:id="rId14"/>
    <p:sldId id="327" r:id="rId15"/>
    <p:sldId id="322" r:id="rId16"/>
    <p:sldId id="320" r:id="rId17"/>
    <p:sldId id="321" r:id="rId18"/>
    <p:sldId id="323" r:id="rId19"/>
    <p:sldId id="311" r:id="rId20"/>
    <p:sldId id="312" r:id="rId21"/>
    <p:sldId id="325" r:id="rId22"/>
    <p:sldId id="313" r:id="rId23"/>
    <p:sldId id="276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C7506-C5E5-4B9B-BC77-93CE692F566A}">
          <p14:sldIdLst>
            <p14:sldId id="292"/>
          </p14:sldIdLst>
        </p14:section>
        <p14:section name="Untitled Section" id="{F33EE546-AB73-40A6-B4D7-4C57C85E3FFD}">
          <p14:sldIdLst>
            <p14:sldId id="278"/>
            <p14:sldId id="285"/>
            <p14:sldId id="314"/>
            <p14:sldId id="304"/>
            <p14:sldId id="307"/>
            <p14:sldId id="326"/>
            <p14:sldId id="305"/>
            <p14:sldId id="315"/>
            <p14:sldId id="317"/>
            <p14:sldId id="306"/>
            <p14:sldId id="309"/>
            <p14:sldId id="310"/>
            <p14:sldId id="327"/>
            <p14:sldId id="322"/>
            <p14:sldId id="320"/>
            <p14:sldId id="321"/>
            <p14:sldId id="323"/>
            <p14:sldId id="311"/>
            <p14:sldId id="312"/>
            <p14:sldId id="325"/>
            <p14:sldId id="31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D1C"/>
    <a:srgbClr val="43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13" autoAdjust="0"/>
    <p:restoredTop sz="94632" autoAdjust="0"/>
  </p:normalViewPr>
  <p:slideViewPr>
    <p:cSldViewPr snapToGrid="0" snapToObjects="1">
      <p:cViewPr varScale="1">
        <p:scale>
          <a:sx n="87" d="100"/>
          <a:sy n="87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ED885CE-E293-4226-925F-9AA20D5735D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D725E603-A6E4-44E8-B404-9EB2635D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8132" y="3556765"/>
            <a:ext cx="6920067" cy="9174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8132" y="4598087"/>
            <a:ext cx="6400800" cy="696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220437"/>
            <a:ext cx="82296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Example of bullet treatment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453991"/>
            <a:ext cx="82296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2009377"/>
            <a:ext cx="82296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2464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cvendor.help@dc.gov" TargetMode="External"/><Relationship Id="rId2" Type="http://schemas.openxmlformats.org/officeDocument/2006/relationships/hyperlink" Target="http://www.dchealth.d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l.gov/oasam/boc/dcd/July2017-UniformGuidanceFrequentlyAskedQuestions.pdfhttps:/www.dol.gov/oasam/boc/dcd/July2017-UniformGuidanceFrequentlyAskedQuestions.pdf" TargetMode="External"/><Relationship Id="rId5" Type="http://schemas.openxmlformats.org/officeDocument/2006/relationships/hyperlink" Target="http://www.fsd.gov/" TargetMode="External"/><Relationship Id="rId4" Type="http://schemas.openxmlformats.org/officeDocument/2006/relationships/hyperlink" Target="mailto:egms.support@REISYSTEMS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b.hrsa.gov/sites/default/files/hab/Global/pcn_15-03_program_income.pdf" TargetMode="External"/><Relationship Id="rId2" Type="http://schemas.openxmlformats.org/officeDocument/2006/relationships/hyperlink" Target="https://www.ecfr.gov/cgi-bin/text-idx?node=pt45.1.75#se45.1.75_13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717" y="3369196"/>
            <a:ext cx="6920067" cy="9174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Fiscal Compliance</a:t>
            </a:r>
            <a:r>
              <a:rPr lang="en-US" altLang="en-US" sz="3600" dirty="0">
                <a:latin typeface="Trebuchet MS" panose="020B0603020202020204" pitchFamily="34" charset="0"/>
              </a:rPr>
              <a:t/>
            </a:r>
            <a:br>
              <a:rPr lang="en-US" altLang="en-US" sz="3600" dirty="0">
                <a:latin typeface="Trebuchet MS" panose="020B06030202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132" y="4125704"/>
            <a:ext cx="6400800" cy="69697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altLang="en-US" sz="4800" b="1" dirty="0">
                <a:solidFill>
                  <a:schemeClr val="tx1"/>
                </a:solidFill>
              </a:rPr>
              <a:t>HIV/AIDS, Hepatitis, STD and TB Administration</a:t>
            </a:r>
          </a:p>
          <a:p>
            <a:pPr algn="ctr"/>
            <a:endParaRPr lang="en-US" alt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sz="4800" b="1" dirty="0">
                <a:solidFill>
                  <a:schemeClr val="tx1"/>
                </a:solidFill>
              </a:rPr>
              <a:t>Presented </a:t>
            </a:r>
            <a:r>
              <a:rPr lang="en-US" altLang="en-US" sz="4800" b="1" dirty="0" smtClean="0">
                <a:solidFill>
                  <a:schemeClr val="tx1"/>
                </a:solidFill>
              </a:rPr>
              <a:t>by</a:t>
            </a:r>
          </a:p>
          <a:p>
            <a:pPr algn="ctr"/>
            <a:endParaRPr lang="en-US" alt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sz="4800" b="1" dirty="0">
                <a:solidFill>
                  <a:schemeClr val="tx1"/>
                </a:solidFill>
              </a:rPr>
              <a:t>Financial Management &amp; Administrative Services </a:t>
            </a:r>
            <a:r>
              <a:rPr lang="en-US" altLang="en-US" sz="4800" b="1" dirty="0" smtClean="0">
                <a:solidFill>
                  <a:schemeClr val="tx1"/>
                </a:solidFill>
              </a:rPr>
              <a:t>Division</a:t>
            </a:r>
          </a:p>
          <a:p>
            <a:pPr algn="ctr"/>
            <a:endParaRPr lang="en-US" alt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sz="4800" b="1" dirty="0" smtClean="0">
                <a:solidFill>
                  <a:schemeClr val="tx1"/>
                </a:solidFill>
              </a:rPr>
              <a:t>February 26, 2020</a:t>
            </a:r>
            <a:endParaRPr lang="en-US" altLang="en-US" sz="4800" b="1" dirty="0">
              <a:solidFill>
                <a:schemeClr val="tx1"/>
              </a:solidFill>
            </a:endParaRPr>
          </a:p>
          <a:p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723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sz="2800" dirty="0"/>
              <a:t>E-Invoicing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25897" cy="443059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The sub-grantee </a:t>
            </a:r>
            <a:r>
              <a:rPr lang="en-US" dirty="0"/>
              <a:t>has </a:t>
            </a:r>
            <a:r>
              <a:rPr lang="en-US" dirty="0" smtClean="0"/>
              <a:t>three (3) business </a:t>
            </a:r>
            <a:r>
              <a:rPr lang="en-US" dirty="0"/>
              <a:t>days to submit the </a:t>
            </a:r>
            <a:r>
              <a:rPr lang="en-US" b="1" dirty="0" smtClean="0">
                <a:solidFill>
                  <a:srgbClr val="C00000"/>
                </a:solidFill>
              </a:rPr>
              <a:t>approved</a:t>
            </a:r>
            <a:r>
              <a:rPr lang="en-US" dirty="0" smtClean="0"/>
              <a:t> invoice cover sheet and PAN in </a:t>
            </a:r>
            <a:r>
              <a:rPr lang="en-US" dirty="0"/>
              <a:t>the DC Vendor Portal PASS E-Invoicing </a:t>
            </a:r>
            <a:r>
              <a:rPr lang="en-US" dirty="0" smtClean="0"/>
              <a:t>System.</a:t>
            </a:r>
          </a:p>
          <a:p>
            <a:pPr marL="731520" lvl="1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/>
                </a:solidFill>
              </a:rPr>
              <a:t>Please note the following when submitting the approved invoice:</a:t>
            </a:r>
            <a:endParaRPr lang="en-US" sz="1600" i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The purchase order number (PO) on the invoice cover sheet </a:t>
            </a:r>
          </a:p>
          <a:p>
            <a:pPr marL="7315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	matches the PO number for the appropriate grant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The approved amount on the PAN matches the amount on the invoice </a:t>
            </a:r>
          </a:p>
          <a:p>
            <a:pPr marL="731520" lvl="1" indent="0">
              <a:spcBef>
                <a:spcPts val="0"/>
              </a:spcBef>
              <a:buNone/>
            </a:pPr>
            <a:r>
              <a:rPr lang="en-US" sz="1600" i="1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	coversheet submitted for payment</a:t>
            </a:r>
          </a:p>
          <a:p>
            <a:pPr marL="731520" lvl="1" indent="0">
              <a:spcBef>
                <a:spcPts val="0"/>
              </a:spcBef>
              <a:buNone/>
            </a:pPr>
            <a:endParaRPr lang="en-US" i="1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Human </a:t>
            </a:r>
            <a:r>
              <a:rPr lang="en-US" dirty="0"/>
              <a:t>Care </a:t>
            </a:r>
            <a:r>
              <a:rPr lang="en-US" dirty="0" smtClean="0"/>
              <a:t>Agreement providers must upload invoice and supporting documentation directly into E-invoicing.  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Accounts </a:t>
            </a:r>
            <a:r>
              <a:rPr lang="en-US" dirty="0"/>
              <a:t>Payable will processes and schedule </a:t>
            </a:r>
            <a:r>
              <a:rPr lang="en-US" dirty="0" smtClean="0"/>
              <a:t>payments.</a:t>
            </a:r>
            <a:endParaRPr lang="en-US" dirty="0"/>
          </a:p>
          <a:p>
            <a:pPr marL="365760" indent="0"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036581"/>
            <a:ext cx="8229600" cy="426786"/>
          </a:xfrm>
        </p:spPr>
        <p:txBody>
          <a:bodyPr/>
          <a:lstStyle/>
          <a:p>
            <a:r>
              <a:rPr lang="en-US" dirty="0" smtClean="0"/>
              <a:t>Budget Adjustments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9974"/>
              </p:ext>
            </p:extLst>
          </p:nvPr>
        </p:nvGraphicFramePr>
        <p:xfrm>
          <a:off x="1102935" y="1558338"/>
          <a:ext cx="7682846" cy="478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2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09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Grants 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Human</a:t>
                      </a:r>
                      <a:r>
                        <a:rPr lang="en-US" sz="2400" baseline="0" dirty="0" smtClean="0"/>
                        <a:t> Care Agreements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39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434445"/>
                          </a:solidFill>
                        </a:rPr>
                        <a:t>Modifications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: </a:t>
                      </a:r>
                      <a:r>
                        <a:rPr lang="en-US" sz="1400" b="1" dirty="0" smtClean="0">
                          <a:solidFill>
                            <a:srgbClr val="434445"/>
                          </a:solidFill>
                        </a:rPr>
                        <a:t>(changes to the approved budget)  </a:t>
                      </a:r>
                      <a:r>
                        <a:rPr lang="en-US" sz="1400" b="1" i="1" dirty="0" smtClean="0">
                          <a:solidFill>
                            <a:srgbClr val="434445"/>
                          </a:solidFill>
                        </a:rPr>
                        <a:t>Should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 be limited to one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request per 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quarter throughout the grant year;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modification request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 within the fourth quarter are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considered 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on a case by case basis; all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modifications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requests 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up to 25% of the approved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budget must be submitted and approved in EGMS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4344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34445"/>
                          </a:solidFill>
                          <a:latin typeface="+mn-lt"/>
                        </a:rPr>
                        <a:t>Contract adjustments </a:t>
                      </a:r>
                      <a:r>
                        <a:rPr lang="en-US" sz="1400" b="1" i="1" dirty="0" smtClean="0">
                          <a:solidFill>
                            <a:srgbClr val="434445"/>
                          </a:solidFill>
                          <a:latin typeface="+mn-lt"/>
                        </a:rPr>
                        <a:t>should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  <a:latin typeface="+mn-lt"/>
                        </a:rPr>
                        <a:t> be considered once factors are known which will impact final expected expenditures; it could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  <a:latin typeface="+mn-lt"/>
                        </a:rPr>
                        <a:t> take the form of either a budget change or exercising an option</a:t>
                      </a:r>
                      <a:endParaRPr lang="en-US" sz="1400" dirty="0" smtClean="0">
                        <a:solidFill>
                          <a:srgbClr val="434445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rgbClr val="43444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2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434445"/>
                          </a:solidFill>
                        </a:rPr>
                        <a:t>Reprogramming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: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(reallocation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of funds between service areas with no change in the award amount) 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justification must be requested in writing </a:t>
                      </a:r>
                      <a:r>
                        <a:rPr lang="en-US" sz="1400" i="1" dirty="0" smtClean="0">
                          <a:solidFill>
                            <a:srgbClr val="434445"/>
                          </a:solidFill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434445"/>
                          </a:solidFill>
                        </a:rPr>
                        <a:t>nd approved by the program officer and grants monitor before entering in EGMS. Reprogramming</a:t>
                      </a:r>
                      <a:r>
                        <a:rPr lang="en-US" sz="1400" baseline="0" dirty="0" smtClean="0">
                          <a:solidFill>
                            <a:srgbClr val="434445"/>
                          </a:solidFill>
                        </a:rPr>
                        <a:t> requests are not encouraged during the fourth quarter.</a:t>
                      </a:r>
                      <a:endParaRPr lang="en-US" sz="1400" dirty="0">
                        <a:solidFill>
                          <a:srgbClr val="434445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43444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18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434445"/>
                          </a:solidFill>
                        </a:rPr>
                        <a:t>Personnel</a:t>
                      </a:r>
                      <a:r>
                        <a:rPr lang="en-US" sz="1400" b="1" baseline="0" dirty="0" smtClean="0">
                          <a:solidFill>
                            <a:srgbClr val="434445"/>
                          </a:solidFill>
                        </a:rPr>
                        <a:t> Amendment</a:t>
                      </a:r>
                      <a:r>
                        <a:rPr lang="en-US" sz="1400" b="0" baseline="0" dirty="0" smtClean="0">
                          <a:solidFill>
                            <a:srgbClr val="434445"/>
                          </a:solidFill>
                        </a:rPr>
                        <a:t>: all changes to personnel funded with grant funds </a:t>
                      </a:r>
                      <a:r>
                        <a:rPr lang="en-US" sz="1400" b="0" i="0" baseline="0" dirty="0" smtClean="0">
                          <a:solidFill>
                            <a:srgbClr val="434445"/>
                          </a:solidFill>
                        </a:rPr>
                        <a:t>are required to submit a personnel amendment, including the resume of the new personnel. Requests should be emailed to the PO and GM prior to submitting an invoice that includes the new personnel.</a:t>
                      </a:r>
                      <a:endParaRPr lang="en-US" sz="1400" b="0" i="0" dirty="0">
                        <a:solidFill>
                          <a:srgbClr val="434445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43444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393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188"/>
            <a:ext cx="8229600" cy="3738281"/>
          </a:xfrm>
        </p:spPr>
        <p:txBody>
          <a:bodyPr/>
          <a:lstStyle/>
          <a:p>
            <a:pPr marL="365760" indent="0">
              <a:buNone/>
            </a:pPr>
            <a:r>
              <a:rPr lang="en-US" sz="2000" b="1" dirty="0" smtClean="0"/>
              <a:t>Reporting Instruments:</a:t>
            </a:r>
          </a:p>
          <a:p>
            <a:pPr marL="365760" indent="0">
              <a:buNone/>
            </a:pPr>
            <a:endParaRPr lang="en-US" sz="2000" b="1" dirty="0" smtClean="0"/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Monthly Invoice </a:t>
            </a:r>
            <a:r>
              <a:rPr lang="en-US" sz="1600" i="1" dirty="0" smtClean="0">
                <a:solidFill>
                  <a:schemeClr val="tx1"/>
                </a:solidFill>
              </a:rPr>
              <a:t>(fiscal requirement to process payment)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Monthly Progress Report </a:t>
            </a:r>
            <a:r>
              <a:rPr lang="en-US" sz="1600" i="1" dirty="0" smtClean="0">
                <a:solidFill>
                  <a:schemeClr val="tx1"/>
                </a:solidFill>
              </a:rPr>
              <a:t>(programmatic requirement to process payment)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Close-out Progress/Financial Report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CareWare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Agency Self Assessment (ASA)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Reporting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188"/>
            <a:ext cx="8229600" cy="3738281"/>
          </a:xfrm>
        </p:spPr>
        <p:txBody>
          <a:bodyPr/>
          <a:lstStyle/>
          <a:p>
            <a:pPr marL="365760" indent="0">
              <a:buNone/>
            </a:pPr>
            <a:r>
              <a:rPr lang="en-US" sz="2000" b="1" dirty="0" smtClean="0"/>
              <a:t>Types of Monitoring:</a:t>
            </a:r>
          </a:p>
          <a:p>
            <a:endParaRPr lang="en-US" dirty="0" smtClean="0"/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Monthly Fiscal Review 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Corrective Action /Remediation Plans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Annual Site Visit 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Single Audit/ Audited Financial Statement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Monitoring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3737"/>
            <a:ext cx="8229600" cy="3738281"/>
          </a:xfrm>
        </p:spPr>
        <p:txBody>
          <a:bodyPr/>
          <a:lstStyle/>
          <a:p>
            <a:pPr marL="365760" indent="0">
              <a:buNone/>
            </a:pPr>
            <a:r>
              <a:rPr lang="en-US" sz="2000" b="1" dirty="0" smtClean="0"/>
              <a:t>Key Considerations Include:</a:t>
            </a:r>
          </a:p>
          <a:p>
            <a:pPr marL="36576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Failure in the timely submission of fiscal or programmatic reporting.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Over/under spending of funds by 15% of overall projected spending without a proper justification.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Single Audit per the OMB 200.CFR and audit findings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Lack of written fiscal and administrative policies and procedures.</a:t>
            </a:r>
          </a:p>
          <a:p>
            <a:endParaRPr lang="en-US" dirty="0"/>
          </a:p>
          <a:p>
            <a:pPr marL="365760" indent="0">
              <a:buNone/>
            </a:pPr>
            <a:r>
              <a:rPr lang="en-US" b="1" i="1" dirty="0" smtClean="0"/>
              <a:t>PLEASE NOTE</a:t>
            </a:r>
            <a:r>
              <a:rPr lang="en-US" dirty="0" smtClean="0"/>
              <a:t>: Failure to prepare corrective action plans or complete corrective actions could result in a reduction in funding, stop work </a:t>
            </a:r>
            <a:r>
              <a:rPr lang="en-US" smtClean="0"/>
              <a:t>order </a:t>
            </a:r>
            <a:r>
              <a:rPr lang="en-US" smtClean="0"/>
              <a:t>and/or </a:t>
            </a:r>
            <a:r>
              <a:rPr lang="en-US" dirty="0" smtClean="0"/>
              <a:t>consideration of future awards.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Triggers for remediation and/or corrective action plans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234"/>
            <a:ext cx="8229600" cy="42193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Monitor </a:t>
            </a:r>
            <a:r>
              <a:rPr lang="en-US" sz="2000" dirty="0" smtClean="0"/>
              <a:t>sub-grantee's </a:t>
            </a:r>
            <a:r>
              <a:rPr lang="en-US" sz="2000" dirty="0"/>
              <a:t>programmatic and financial </a:t>
            </a:r>
            <a:r>
              <a:rPr lang="en-US" sz="2000" dirty="0" smtClean="0"/>
              <a:t>capacity.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Review </a:t>
            </a:r>
            <a:r>
              <a:rPr lang="en-US" sz="2000" dirty="0"/>
              <a:t>and test the </a:t>
            </a:r>
            <a:r>
              <a:rPr lang="en-US" sz="2000" dirty="0" smtClean="0"/>
              <a:t>sub-grantee's </a:t>
            </a:r>
            <a:r>
              <a:rPr lang="en-US" sz="2000" dirty="0"/>
              <a:t>financial management systems specified in their policies and </a:t>
            </a:r>
            <a:r>
              <a:rPr lang="en-US" sz="2000" dirty="0" smtClean="0"/>
              <a:t>procedures.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Provide an opportunity to counsel the </a:t>
            </a:r>
            <a:r>
              <a:rPr lang="en-US" sz="2000" dirty="0" smtClean="0"/>
              <a:t>sub-grantee </a:t>
            </a:r>
            <a:r>
              <a:rPr lang="en-US" sz="2000" dirty="0"/>
              <a:t>in ways to remedy deficiencies and/or provide technical assistance.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Review supporting documentation if not submitted in EGMS.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Determine compliance or noncompliance with the terms and conditions of the grant award.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When necessary develop a remediation </a:t>
            </a:r>
            <a:r>
              <a:rPr lang="en-US" sz="2000" dirty="0" smtClean="0"/>
              <a:t>plan.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Purpose of site visits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altLang="en-US" sz="2800" dirty="0"/>
              <a:t>Site Visit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438"/>
            <a:ext cx="8229600" cy="365424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/>
              <a:t>After the site visit, the grant monitor will complete site visit report utilizing the </a:t>
            </a:r>
            <a:r>
              <a:rPr lang="en-US" sz="2000" dirty="0" smtClean="0"/>
              <a:t>appropriate grants </a:t>
            </a:r>
            <a:r>
              <a:rPr lang="en-US" sz="2000" dirty="0"/>
              <a:t>management site visit </a:t>
            </a:r>
            <a:r>
              <a:rPr lang="en-US" sz="2000" dirty="0" smtClean="0"/>
              <a:t>format.</a:t>
            </a:r>
            <a:endParaRPr lang="en-US" sz="2000" dirty="0"/>
          </a:p>
          <a:p>
            <a:pPr>
              <a:spcAft>
                <a:spcPts val="1800"/>
              </a:spcAft>
            </a:pPr>
            <a:r>
              <a:rPr lang="en-US" sz="2000" dirty="0"/>
              <a:t>The final version, including recommendations and/or expectations for corrective action, is reviewed and signed by the </a:t>
            </a:r>
            <a:r>
              <a:rPr lang="en-US" sz="2000" dirty="0" smtClean="0"/>
              <a:t>Bureau Chief </a:t>
            </a:r>
            <a:r>
              <a:rPr lang="en-US" sz="2000" dirty="0"/>
              <a:t>and then sent to the </a:t>
            </a:r>
            <a:r>
              <a:rPr lang="en-US" sz="2000" dirty="0" smtClean="0"/>
              <a:t>recipient. 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The sub-grantee </a:t>
            </a:r>
            <a:r>
              <a:rPr lang="en-US" sz="2000" dirty="0"/>
              <a:t>is expected to respond, in writing, with corrective action plans and schedules, and documentation of completed corrective </a:t>
            </a:r>
            <a:r>
              <a:rPr lang="en-US" sz="2000" dirty="0" smtClean="0"/>
              <a:t>actions within the requested timeline.</a:t>
            </a:r>
            <a:endParaRPr lang="en-US" sz="2000" dirty="0"/>
          </a:p>
          <a:p>
            <a:pPr marL="365760" indent="0">
              <a:spcAft>
                <a:spcPts val="1800"/>
              </a:spcAft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altLang="en-US" sz="2800" dirty="0" smtClean="0"/>
              <a:t>Closeout Reports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350"/>
            <a:ext cx="8229600" cy="410400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A final </a:t>
            </a:r>
            <a:r>
              <a:rPr lang="en-US" altLang="en-US" dirty="0" smtClean="0"/>
              <a:t>financial close </a:t>
            </a:r>
            <a:r>
              <a:rPr lang="en-US" altLang="en-US" dirty="0"/>
              <a:t>out report should be submitted by the sub-grantee to the grant monitor within </a:t>
            </a:r>
            <a:r>
              <a:rPr lang="en-US" altLang="en-US" b="1" dirty="0"/>
              <a:t>30 days </a:t>
            </a:r>
            <a:r>
              <a:rPr lang="en-US" altLang="en-US" dirty="0"/>
              <a:t>after the end of the </a:t>
            </a:r>
            <a:r>
              <a:rPr lang="en-US" altLang="en-US" dirty="0" smtClean="0"/>
              <a:t>performance period.</a:t>
            </a:r>
            <a:endParaRPr lang="en-US" altLang="en-US" dirty="0"/>
          </a:p>
          <a:p>
            <a:pPr>
              <a:spcAft>
                <a:spcPts val="1800"/>
              </a:spcAft>
            </a:pPr>
            <a:r>
              <a:rPr lang="en-US" altLang="en-US" dirty="0"/>
              <a:t>The report shall contain a </a:t>
            </a:r>
            <a:r>
              <a:rPr lang="en-US" altLang="en-US" dirty="0" smtClean="0"/>
              <a:t>summary of all financial activity during the performance period, problems encountered and corrective actions taken.</a:t>
            </a:r>
            <a:endParaRPr lang="en-US" altLang="en-US" dirty="0"/>
          </a:p>
          <a:p>
            <a:pPr>
              <a:spcAft>
                <a:spcPts val="1800"/>
              </a:spcAft>
            </a:pPr>
            <a:r>
              <a:rPr lang="en-US" altLang="en-US" dirty="0"/>
              <a:t>A </a:t>
            </a:r>
            <a:r>
              <a:rPr lang="en-US" altLang="en-US" dirty="0" smtClean="0"/>
              <a:t>final </a:t>
            </a:r>
            <a:r>
              <a:rPr lang="en-US" altLang="en-US" dirty="0"/>
              <a:t>close out report should be submitted by the sub-grantee to the </a:t>
            </a:r>
            <a:r>
              <a:rPr lang="en-US" altLang="en-US" dirty="0" smtClean="0"/>
              <a:t>project officer within </a:t>
            </a:r>
            <a:r>
              <a:rPr lang="en-US" altLang="en-US" b="1" dirty="0"/>
              <a:t>30 days </a:t>
            </a:r>
            <a:r>
              <a:rPr lang="en-US" altLang="en-US" dirty="0"/>
              <a:t>after the end of the period of performance.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The report shall contain a narrative section that describes, for each objective and/or task, actual accomplishments, problems encountered and corrective actions taken</a:t>
            </a:r>
            <a:r>
              <a:rPr lang="en-US" altLang="en-US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altLang="en-US" dirty="0" smtClean="0"/>
              <a:t>The sub-grant is not deemed closed without both reports.</a:t>
            </a:r>
            <a:endParaRPr lang="en-US" altLang="en-US" dirty="0"/>
          </a:p>
          <a:p>
            <a:pPr marL="365760" indent="0">
              <a:spcAft>
                <a:spcPts val="1800"/>
              </a:spcAft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altLang="en-US" sz="2800" dirty="0" smtClean="0"/>
              <a:t>Closeout Reports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438"/>
            <a:ext cx="8229600" cy="3654240"/>
          </a:xfrm>
        </p:spPr>
        <p:txBody>
          <a:bodyPr/>
          <a:lstStyle/>
          <a:p>
            <a:pPr marL="36576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72838"/>
            <a:ext cx="8229600" cy="4165412"/>
          </a:xfrm>
        </p:spPr>
        <p:txBody>
          <a:bodyPr/>
          <a:lstStyle/>
          <a:p>
            <a:pPr marL="731520" lvl="1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altLang="en-US" sz="2000" b="1" dirty="0">
                <a:solidFill>
                  <a:schemeClr val="tx1"/>
                </a:solidFill>
              </a:rPr>
              <a:t>financial section shall provide: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 </a:t>
            </a:r>
            <a:r>
              <a:rPr lang="en-US" altLang="en-US" dirty="0">
                <a:solidFill>
                  <a:schemeClr val="tx1"/>
                </a:solidFill>
              </a:rPr>
              <a:t>tabular summary of all costs of work performed under the grant </a:t>
            </a:r>
            <a:r>
              <a:rPr lang="en-US" altLang="en-US" dirty="0" smtClean="0">
                <a:solidFill>
                  <a:schemeClr val="tx1"/>
                </a:solidFill>
              </a:rPr>
              <a:t>agreement.</a:t>
            </a:r>
            <a:endParaRPr lang="en-US" alt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An inventory of all nonexpendable property purchased with grant funds that costs $5,000 or more per </a:t>
            </a:r>
            <a:r>
              <a:rPr lang="en-US" altLang="en-US" dirty="0" smtClean="0">
                <a:solidFill>
                  <a:schemeClr val="tx1"/>
                </a:solidFill>
              </a:rPr>
              <a:t>unit.</a:t>
            </a:r>
            <a:endParaRPr lang="en-US" alt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 </a:t>
            </a:r>
            <a:r>
              <a:rPr lang="en-US" altLang="en-US" dirty="0">
                <a:solidFill>
                  <a:schemeClr val="tx1"/>
                </a:solidFill>
              </a:rPr>
              <a:t>copy of the </a:t>
            </a:r>
            <a:r>
              <a:rPr lang="en-US" altLang="en-US" dirty="0" smtClean="0">
                <a:solidFill>
                  <a:schemeClr val="tx1"/>
                </a:solidFill>
              </a:rPr>
              <a:t>financial close </a:t>
            </a:r>
            <a:r>
              <a:rPr lang="en-US" altLang="en-US" dirty="0">
                <a:solidFill>
                  <a:schemeClr val="tx1"/>
                </a:solidFill>
              </a:rPr>
              <a:t>out report will be forwarded to the </a:t>
            </a:r>
            <a:r>
              <a:rPr lang="en-US" altLang="en-US" dirty="0" smtClean="0">
                <a:solidFill>
                  <a:schemeClr val="tx1"/>
                </a:solidFill>
              </a:rPr>
              <a:t>Project Officer.</a:t>
            </a:r>
            <a:endParaRPr lang="en-US" altLang="en-US" dirty="0">
              <a:solidFill>
                <a:schemeClr val="tx1"/>
              </a:solidFill>
            </a:endParaRPr>
          </a:p>
          <a:p>
            <a:pPr marL="365760" lvl="1" indent="0">
              <a:spcAft>
                <a:spcPts val="1200"/>
              </a:spcAft>
              <a:buSzPct val="7500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PLEASE NOTE: </a:t>
            </a:r>
            <a:r>
              <a:rPr lang="en-US" dirty="0" smtClean="0">
                <a:solidFill>
                  <a:schemeClr val="tx1"/>
                </a:solidFill>
              </a:rPr>
              <a:t>A non-federal entity that expends $750,000 or more during the entity’s fiscal year in Federal awards must have a single audit conducted. Th</a:t>
            </a:r>
            <a:r>
              <a:rPr lang="en-US" altLang="en-US" dirty="0" smtClean="0">
                <a:solidFill>
                  <a:schemeClr val="tx1"/>
                </a:solidFill>
              </a:rPr>
              <a:t>e Single Audit MUST be electronically submitted to the Federal Audit Clearinghouse 9 </a:t>
            </a:r>
            <a:r>
              <a:rPr lang="en-US" altLang="en-US" dirty="0">
                <a:solidFill>
                  <a:schemeClr val="tx1"/>
                </a:solidFill>
              </a:rPr>
              <a:t>months after the </a:t>
            </a:r>
            <a:r>
              <a:rPr lang="en-US" altLang="en-US" dirty="0" smtClean="0">
                <a:solidFill>
                  <a:schemeClr val="tx1"/>
                </a:solidFill>
              </a:rPr>
              <a:t>end of the audit period (i.e., the close </a:t>
            </a:r>
            <a:r>
              <a:rPr lang="en-US" altLang="en-US" dirty="0">
                <a:solidFill>
                  <a:schemeClr val="tx1"/>
                </a:solidFill>
              </a:rPr>
              <a:t>of the agency’s operating </a:t>
            </a:r>
            <a:r>
              <a:rPr lang="en-US" altLang="en-US" dirty="0" smtClean="0">
                <a:solidFill>
                  <a:schemeClr val="tx1"/>
                </a:solidFill>
              </a:rPr>
              <a:t>year).</a:t>
            </a:r>
            <a:endParaRPr lang="en-US" altLang="en-US" dirty="0">
              <a:solidFill>
                <a:schemeClr val="tx1"/>
              </a:solidFill>
            </a:endParaRPr>
          </a:p>
          <a:p>
            <a:pPr marL="3657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227"/>
            <a:ext cx="8229600" cy="4280185"/>
          </a:xfrm>
        </p:spPr>
        <p:txBody>
          <a:bodyPr/>
          <a:lstStyle/>
          <a:p>
            <a:pPr marL="365760" indent="0">
              <a:buNone/>
            </a:pPr>
            <a:r>
              <a:rPr lang="en-US" sz="1400" b="1" dirty="0" smtClean="0"/>
              <a:t>Types of Assurances and Certifications required for submission and to be maintained current on file:</a:t>
            </a:r>
          </a:p>
          <a:p>
            <a:endParaRPr lang="en-US" sz="1400" dirty="0" smtClean="0"/>
          </a:p>
          <a:p>
            <a:r>
              <a:rPr lang="en-US" sz="1400" dirty="0" smtClean="0"/>
              <a:t>Current Certificate of Clean Hands from the Office of Tax &amp; Revenue (OTR)- (Dated within 2 months of application submission).  </a:t>
            </a:r>
            <a:r>
              <a:rPr lang="en-US" sz="1400" dirty="0" smtClean="0">
                <a:solidFill>
                  <a:srgbClr val="FF0000"/>
                </a:solidFill>
              </a:rPr>
              <a:t>The Office of Grants Management (OGM) runs a “Clean Hands” report monthly to confirm all DC Health/HAHSTA funded agencies are still in compliance with the OTR.</a:t>
            </a:r>
          </a:p>
          <a:p>
            <a:r>
              <a:rPr lang="en-US" sz="1400" dirty="0" smtClean="0"/>
              <a:t>Current Business License/Certificate </a:t>
            </a:r>
            <a:r>
              <a:rPr lang="en-US" sz="1400" dirty="0"/>
              <a:t>of </a:t>
            </a:r>
            <a:r>
              <a:rPr lang="en-US" sz="1400" dirty="0" smtClean="0"/>
              <a:t>Licensure or proof to transact business in local jurisdiction</a:t>
            </a:r>
            <a:endParaRPr lang="en-US" sz="1400" dirty="0"/>
          </a:p>
          <a:p>
            <a:r>
              <a:rPr lang="en-US" sz="1400" dirty="0" smtClean="0"/>
              <a:t>501 C Certification Letter for Non Profit organizations</a:t>
            </a:r>
          </a:p>
          <a:p>
            <a:r>
              <a:rPr lang="en-US" sz="1400" dirty="0" smtClean="0"/>
              <a:t>Current List of Board of Directors on Organization’s Letterhead-Certified by a board official other than the Executive Director (ED)</a:t>
            </a:r>
          </a:p>
          <a:p>
            <a:r>
              <a:rPr lang="en-US" sz="1400" dirty="0" smtClean="0"/>
              <a:t>Proof of Liability, Professional &amp; Commercial Insurance Policies</a:t>
            </a:r>
          </a:p>
          <a:p>
            <a:r>
              <a:rPr lang="en-US" sz="1400" dirty="0" smtClean="0"/>
              <a:t>Certificate of Occupancy</a:t>
            </a:r>
          </a:p>
          <a:p>
            <a:r>
              <a:rPr lang="en-US" sz="1400" dirty="0" smtClean="0"/>
              <a:t>Medicaid Certification, if applicable</a:t>
            </a:r>
            <a:endParaRPr lang="en-US" sz="1400" dirty="0"/>
          </a:p>
          <a:p>
            <a:r>
              <a:rPr lang="en-US" sz="1400" dirty="0" smtClean="0"/>
              <a:t>Single Audit uploaded to the Federal Audit Clearinghous</a:t>
            </a:r>
            <a:r>
              <a:rPr lang="en-US" sz="1400" dirty="0"/>
              <a:t>e</a:t>
            </a:r>
            <a:r>
              <a:rPr lang="en-US" sz="1400" dirty="0" smtClean="0"/>
              <a:t> or submission of financial statements as requested by grant monitor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Assurances and Certifications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27177"/>
          </a:xfrm>
        </p:spPr>
        <p:txBody>
          <a:bodyPr/>
          <a:lstStyle/>
          <a:p>
            <a:r>
              <a:rPr lang="en-US" sz="3600" dirty="0" smtClean="0"/>
              <a:t>“When </a:t>
            </a:r>
            <a:r>
              <a:rPr lang="en-US" sz="3600" dirty="0"/>
              <a:t>money realizes that it is in good hands, it wants to stay and multiply in those </a:t>
            </a:r>
            <a:r>
              <a:rPr lang="en-US" sz="3600" dirty="0" smtClean="0"/>
              <a:t>hands” – </a:t>
            </a:r>
            <a:r>
              <a:rPr lang="en-US" sz="2800" dirty="0" err="1" smtClean="0"/>
              <a:t>Idowu</a:t>
            </a:r>
            <a:r>
              <a:rPr lang="en-US" sz="2800" dirty="0" smtClean="0"/>
              <a:t> </a:t>
            </a:r>
            <a:r>
              <a:rPr lang="en-US" sz="2800" dirty="0" err="1" smtClean="0"/>
              <a:t>Koyenikan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							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1108"/>
            <a:ext cx="8229600" cy="3200399"/>
          </a:xfrm>
        </p:spPr>
        <p:txBody>
          <a:bodyPr/>
          <a:lstStyle/>
          <a:p>
            <a:pPr marL="365760" indent="0">
              <a:spcBef>
                <a:spcPct val="50000"/>
              </a:spcBef>
              <a:buNone/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Panelists: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Janice A Walker, Supervisory Grants Management Specialist (SGMS)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Selene Arriola, Grants Management Specialist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Cassandra Battle, Grants Management Specialist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Monique Brown, Grants Management Specialist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Rony Mohram, Grants Management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Carroll L. Ward, Quality Assessment Specialist/Grants Monitor</a:t>
            </a:r>
          </a:p>
          <a:p>
            <a:pPr marL="365760" indent="0">
              <a:spcBef>
                <a:spcPct val="50000"/>
              </a:spcBef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188"/>
            <a:ext cx="8229600" cy="4007224"/>
          </a:xfrm>
        </p:spPr>
        <p:txBody>
          <a:bodyPr/>
          <a:lstStyle/>
          <a:p>
            <a:r>
              <a:rPr lang="en-US" dirty="0" smtClean="0"/>
              <a:t>HAHSTA: 202-671-4900 or </a:t>
            </a:r>
            <a:r>
              <a:rPr lang="en-US" dirty="0" smtClean="0">
                <a:hlinkClick r:id="rId2"/>
              </a:rPr>
              <a:t>www.dchealth.dc.gov</a:t>
            </a:r>
            <a:r>
              <a:rPr lang="en-US" dirty="0" smtClean="0"/>
              <a:t>  </a:t>
            </a:r>
          </a:p>
          <a:p>
            <a:r>
              <a:rPr lang="en-US" dirty="0" smtClean="0"/>
              <a:t>DC Vendor Support for E-invoicing: 202-741-5200 or </a:t>
            </a:r>
            <a:r>
              <a:rPr lang="en-US" dirty="0" smtClean="0">
                <a:hlinkClick r:id="rId3"/>
              </a:rPr>
              <a:t>dcvendor.help@dc.gov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EGMS </a:t>
            </a:r>
            <a:r>
              <a:rPr lang="en-US" dirty="0"/>
              <a:t>Help Desk: </a:t>
            </a:r>
            <a:r>
              <a:rPr lang="en-US" dirty="0" smtClean="0">
                <a:hlinkClick r:id="rId4"/>
              </a:rPr>
              <a:t>egms.support@REISYSTEMS.COM</a:t>
            </a:r>
            <a:endParaRPr lang="en-US" dirty="0" smtClean="0"/>
          </a:p>
          <a:p>
            <a:r>
              <a:rPr lang="en-US" dirty="0" smtClean="0"/>
              <a:t>EGMS Grantee Update &amp; FAQ: EGMS Quick Guide  </a:t>
            </a:r>
          </a:p>
          <a:p>
            <a:r>
              <a:rPr lang="en-US" dirty="0" smtClean="0"/>
              <a:t>SAM Help Desk: </a:t>
            </a:r>
            <a:r>
              <a:rPr lang="en-US" dirty="0" smtClean="0">
                <a:hlinkClick r:id="rId5"/>
              </a:rPr>
              <a:t>www.fsd.gov</a:t>
            </a:r>
            <a:r>
              <a:rPr lang="en-US" dirty="0" smtClean="0"/>
              <a:t>  </a:t>
            </a:r>
            <a:endParaRPr lang="en-US" dirty="0">
              <a:hlinkClick r:id="rId6"/>
            </a:endParaRPr>
          </a:p>
          <a:p>
            <a:r>
              <a:rPr lang="en-US" dirty="0" smtClean="0">
                <a:hlinkClick r:id="rId6"/>
              </a:rPr>
              <a:t>Uniform Administrative Requirements, Costs Principles and Audit Requirements for Federal Awards </a:t>
            </a:r>
            <a:r>
              <a:rPr lang="en-US" dirty="0" smtClean="0"/>
              <a:t>(2 CFR 200)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1315"/>
            <a:ext cx="8229600" cy="3734574"/>
          </a:xfrm>
        </p:spPr>
        <p:txBody>
          <a:bodyPr/>
          <a:lstStyle/>
          <a:p>
            <a:pPr marL="365760" indent="0">
              <a:buNone/>
            </a:pPr>
            <a:r>
              <a:rPr lang="en-US" b="1" u="sng" dirty="0" smtClean="0">
                <a:solidFill>
                  <a:srgbClr val="AC0D1C"/>
                </a:solidFill>
              </a:rPr>
              <a:t>Grants</a:t>
            </a:r>
          </a:p>
          <a:p>
            <a:r>
              <a:rPr lang="en-US" dirty="0" smtClean="0"/>
              <a:t>Selene Arriola</a:t>
            </a:r>
          </a:p>
          <a:p>
            <a:r>
              <a:rPr lang="en-US" dirty="0"/>
              <a:t>Cassandra Battle </a:t>
            </a:r>
            <a:endParaRPr lang="en-US" dirty="0" smtClean="0"/>
          </a:p>
          <a:p>
            <a:r>
              <a:rPr lang="en-US" dirty="0" smtClean="0"/>
              <a:t>Monique Brown</a:t>
            </a:r>
          </a:p>
          <a:p>
            <a:r>
              <a:rPr lang="en-US" dirty="0" smtClean="0"/>
              <a:t>Tamika Ferrier</a:t>
            </a:r>
          </a:p>
          <a:p>
            <a:r>
              <a:rPr lang="en-US" dirty="0" smtClean="0"/>
              <a:t>Colleen Green</a:t>
            </a:r>
          </a:p>
          <a:p>
            <a:r>
              <a:rPr lang="en-US" dirty="0" smtClean="0"/>
              <a:t>Rony Mohram </a:t>
            </a:r>
          </a:p>
          <a:p>
            <a:r>
              <a:rPr lang="en-US" dirty="0" smtClean="0"/>
              <a:t>April Richardson</a:t>
            </a:r>
          </a:p>
          <a:p>
            <a:r>
              <a:rPr lang="en-US" dirty="0" smtClean="0"/>
              <a:t>Donovan Walcott</a:t>
            </a:r>
          </a:p>
          <a:p>
            <a:r>
              <a:rPr lang="en-US" dirty="0" smtClean="0"/>
              <a:t>Carroll Ward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Janice Walker, SGMS</a:t>
            </a:r>
          </a:p>
          <a:p>
            <a:pPr marL="365760" indent="0">
              <a:buNone/>
            </a:pPr>
            <a:r>
              <a:rPr lang="en-US" b="1" u="sng" dirty="0" smtClean="0">
                <a:solidFill>
                  <a:srgbClr val="AC0D1C"/>
                </a:solidFill>
              </a:rPr>
              <a:t>Contracts and HCA</a:t>
            </a:r>
          </a:p>
          <a:p>
            <a:r>
              <a:rPr lang="en-US" dirty="0" smtClean="0"/>
              <a:t>Mark Hill (Care)</a:t>
            </a:r>
          </a:p>
          <a:p>
            <a:r>
              <a:rPr lang="en-US" dirty="0" smtClean="0"/>
              <a:t>Charis Ferguson (Prevention)</a:t>
            </a:r>
          </a:p>
          <a:p>
            <a:r>
              <a:rPr lang="en-US" dirty="0" smtClean="0"/>
              <a:t>Jason Edmonds (ADAP)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996657"/>
            <a:ext cx="8229600" cy="426786"/>
          </a:xfrm>
        </p:spPr>
        <p:txBody>
          <a:bodyPr/>
          <a:lstStyle/>
          <a:p>
            <a:r>
              <a:rPr lang="en-US" dirty="0" smtClean="0"/>
              <a:t>Grants management team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4133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FINANCIAL MANAGEMENT &amp; ADMINISTRATIVE SERVICES DIVISION WORK AS A TEAM.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MEMBER CAN ASSIST OR ANSWER QUESTIONS IF YOUR GRANT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SPECIALISTS 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WE ARE HERE TO SERVE.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savagej\AppData\Local\Microsoft\Windows\Temporary Internet Files\Content.IE5\9W29XI5W\teamwo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02" y="4692868"/>
            <a:ext cx="2120558" cy="143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Discussion and questions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savagej\AppData\Local\Microsoft\Windows\Temporary Internet Files\Content.IE5\O4OLWP0C\question_mark_serious_thinker_500_clr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18" y="2004314"/>
            <a:ext cx="2818689" cy="35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vagej\AppData\Local\Microsoft\Windows\Temporary Internet Files\Content.IE5\9W29XI5W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71" y="3414875"/>
            <a:ext cx="3068533" cy="23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1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AC0D1C"/>
                </a:solidFill>
                <a:latin typeface="Arial" pitchFamily="34" charset="0"/>
                <a:cs typeface="Arial" pitchFamily="34" charset="0"/>
              </a:rPr>
              <a:t>What we Do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750277" y="1481837"/>
            <a:ext cx="8229600" cy="4057115"/>
          </a:xfrm>
        </p:spPr>
        <p:txBody>
          <a:bodyPr/>
          <a:lstStyle/>
          <a:p>
            <a:r>
              <a:rPr lang="en-US" sz="3600" dirty="0" smtClean="0"/>
              <a:t>HAHSTA Financial Management Division is </a:t>
            </a:r>
            <a:r>
              <a:rPr lang="en-US" sz="3600" dirty="0"/>
              <a:t>responsible for compliance with all federal and DC government laws, regulations, and mandates for receiving funds, spending them appropriately, and adhering to standards for delivering services. </a:t>
            </a:r>
          </a:p>
        </p:txBody>
      </p:sp>
    </p:spTree>
    <p:extLst>
      <p:ext uri="{BB962C8B-B14F-4D97-AF65-F5344CB8AC3E}">
        <p14:creationId xmlns:p14="http://schemas.microsoft.com/office/powerpoint/2010/main" val="32578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928"/>
            <a:ext cx="4935415" cy="2703813"/>
          </a:xfrm>
        </p:spPr>
        <p:txBody>
          <a:bodyPr/>
          <a:lstStyle/>
          <a:p>
            <a:r>
              <a:rPr lang="en-US" dirty="0"/>
              <a:t>Obligating </a:t>
            </a:r>
            <a:r>
              <a:rPr lang="en-US" dirty="0" smtClean="0"/>
              <a:t>Instruments</a:t>
            </a:r>
          </a:p>
          <a:p>
            <a:r>
              <a:rPr lang="en-US" dirty="0"/>
              <a:t>Internal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 smtClean="0"/>
              <a:t>Invoice Process</a:t>
            </a:r>
            <a:endParaRPr lang="en-US" dirty="0"/>
          </a:p>
          <a:p>
            <a:r>
              <a:rPr lang="en-US" dirty="0"/>
              <a:t>Budget </a:t>
            </a:r>
            <a:r>
              <a:rPr lang="en-US" dirty="0" smtClean="0"/>
              <a:t>Adjustments</a:t>
            </a:r>
            <a:endParaRPr lang="en-US" dirty="0"/>
          </a:p>
          <a:p>
            <a:r>
              <a:rPr lang="en-US" dirty="0"/>
              <a:t>Reporting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Assurances and Certifications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pic>
        <p:nvPicPr>
          <p:cNvPr id="1027" name="Picture 3" descr="C:\Users\savagej\AppData\Local\Microsoft\Windows\Temporary Internet Files\Content.IE5\XIZL1CBX\SuSanA_food_security_working_group_meeting_(Stockholm)_(3171724197)[1].jpg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96" y="2352929"/>
            <a:ext cx="3141663" cy="23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679"/>
            <a:ext cx="8229600" cy="1062317"/>
          </a:xfrm>
        </p:spPr>
        <p:txBody>
          <a:bodyPr/>
          <a:lstStyle/>
          <a:p>
            <a:pPr marL="365760" indent="0">
              <a:buNone/>
            </a:pPr>
            <a:r>
              <a:rPr lang="en-US" sz="1400" dirty="0"/>
              <a:t>HAHSTA uses a variety of obligating instruments in order to support its program objectives. The most widely used tools are Contracts, Human Care Agreements, and Grant Awards</a:t>
            </a:r>
            <a:r>
              <a:rPr lang="en-US" sz="1400" dirty="0" smtClean="0"/>
              <a:t>. </a:t>
            </a:r>
            <a:r>
              <a:rPr lang="en-US" sz="1400" b="1" dirty="0">
                <a:solidFill>
                  <a:srgbClr val="AC0D1C"/>
                </a:solidFill>
              </a:rPr>
              <a:t>B</a:t>
            </a:r>
            <a:r>
              <a:rPr lang="en-US" sz="1400" b="1" dirty="0" smtClean="0">
                <a:solidFill>
                  <a:srgbClr val="AC0D1C"/>
                </a:solidFill>
              </a:rPr>
              <a:t>e advised that all obligating instruments are subject to the terms and conditions of the </a:t>
            </a:r>
            <a:r>
              <a:rPr lang="en-US" sz="1400" b="1" dirty="0">
                <a:solidFill>
                  <a:srgbClr val="AC0D1C"/>
                </a:solidFill>
              </a:rPr>
              <a:t>u</a:t>
            </a:r>
            <a:r>
              <a:rPr lang="en-US" sz="1400" b="1" dirty="0" smtClean="0">
                <a:solidFill>
                  <a:srgbClr val="AC0D1C"/>
                </a:solidFill>
              </a:rPr>
              <a:t>niform standards and </a:t>
            </a:r>
            <a:r>
              <a:rPr lang="en-US" sz="1400" b="1" dirty="0">
                <a:solidFill>
                  <a:srgbClr val="AC0D1C"/>
                </a:solidFill>
              </a:rPr>
              <a:t>c</a:t>
            </a:r>
            <a:r>
              <a:rPr lang="en-US" sz="1400" b="1" dirty="0" smtClean="0">
                <a:solidFill>
                  <a:srgbClr val="AC0D1C"/>
                </a:solidFill>
              </a:rPr>
              <a:t>ost accounting principles in CFR 200.</a:t>
            </a:r>
            <a:r>
              <a:rPr lang="en-US" sz="1400" dirty="0" smtClean="0"/>
              <a:t> </a:t>
            </a:r>
            <a:r>
              <a:rPr lang="en-US" sz="1400" dirty="0"/>
              <a:t>Here are some of the key differences and similarities between the three types of agreements: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/>
              <a:t>Obligating Instruments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93466"/>
              </p:ext>
            </p:extLst>
          </p:nvPr>
        </p:nvGraphicFramePr>
        <p:xfrm>
          <a:off x="596899" y="2714784"/>
          <a:ext cx="8089901" cy="353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Care Agreements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Awards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order is required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order is required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order is required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can be modified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based on change in scope, time, or amount 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can be modified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based on change in scope, time, or amount 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can be modified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based on change in scope, time, or amount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obligate funds for both goods and services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only to obligate funds for services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obligate funds for both goods and services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Governed by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DCMR 27 and the Public Procurement Regulations Act (PPRA) of 2010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Governed by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DCMR 27 and the Public Procurement Regulations Act (PPRA) of 2010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Governed by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CFR 200 (effective December 26, 2014) 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 award based on District laws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restrictive but can be awarded based on minimum set of qualifications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awarded competitively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sole source with justification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0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259"/>
            <a:ext cx="8229600" cy="3344970"/>
          </a:xfrm>
        </p:spPr>
        <p:txBody>
          <a:bodyPr/>
          <a:lstStyle/>
          <a:p>
            <a:pPr marL="365760" indent="0">
              <a:spcAft>
                <a:spcPts val="1200"/>
              </a:spcAft>
              <a:buNone/>
            </a:pPr>
            <a:r>
              <a:rPr lang="en-US" sz="2000" b="1" dirty="0" smtClean="0"/>
              <a:t>Key Considerations Include: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Are </a:t>
            </a:r>
            <a:r>
              <a:rPr lang="en-US" dirty="0"/>
              <a:t>there written policies and procedures around financial controls? If so, do we operate under them and train staff accordingly?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</a:t>
            </a:r>
            <a:r>
              <a:rPr lang="en-US" dirty="0"/>
              <a:t>auditors have made </a:t>
            </a:r>
            <a:r>
              <a:rPr lang="en-US" dirty="0" smtClean="0"/>
              <a:t>recommendations for </a:t>
            </a:r>
            <a:r>
              <a:rPr lang="en-US" dirty="0"/>
              <a:t>Internal Control improvements, have they been implemented?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Are </a:t>
            </a:r>
            <a:r>
              <a:rPr lang="en-US" dirty="0"/>
              <a:t>Internal Controls in place to safeguard assets</a:t>
            </a:r>
            <a:r>
              <a:rPr lang="en-US" dirty="0" smtClean="0"/>
              <a:t>?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Is your IT infrastructure secure and supports the various reporting platforms and mechanisms?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851157"/>
          </a:xfrm>
        </p:spPr>
        <p:txBody>
          <a:bodyPr/>
          <a:lstStyle/>
          <a:p>
            <a:r>
              <a:rPr lang="en-US" sz="2400" dirty="0" smtClean="0"/>
              <a:t>Policies and procedures for </a:t>
            </a:r>
          </a:p>
          <a:p>
            <a:r>
              <a:rPr lang="en-US" sz="2400" dirty="0" smtClean="0"/>
              <a:t>Internal controls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729"/>
            <a:ext cx="8229600" cy="4704987"/>
          </a:xfrm>
          <a:noFill/>
        </p:spPr>
        <p:txBody>
          <a:bodyPr/>
          <a:lstStyle/>
          <a:p>
            <a:pPr marL="365760" indent="0">
              <a:spcAft>
                <a:spcPts val="1800"/>
              </a:spcAft>
              <a:buNone/>
            </a:pPr>
            <a:r>
              <a:rPr lang="en-US" sz="1400" dirty="0"/>
              <a:t>Program Income is an income earned by the non-Federal entity that is directly generated by a supported activity or earned as a result of the Federal award during the period of performance (or grant year) except as provided in (see 45 CFR §75.307(f</a:t>
            </a:r>
            <a:r>
              <a:rPr lang="en-US" sz="1400" dirty="0" smtClean="0"/>
              <a:t>)). </a:t>
            </a:r>
            <a:r>
              <a:rPr lang="en-US" sz="1400" dirty="0"/>
              <a:t>Ryan White recipient and sub-recipients program income is generated by service charges and third-party </a:t>
            </a:r>
            <a:r>
              <a:rPr lang="en-US" sz="1400" dirty="0" smtClean="0"/>
              <a:t>reimbursement.</a:t>
            </a:r>
            <a:endParaRPr lang="en-US" sz="1400" b="1" dirty="0" smtClean="0"/>
          </a:p>
          <a:p>
            <a:pPr marL="365760" indent="0">
              <a:spcAft>
                <a:spcPts val="1800"/>
              </a:spcAft>
              <a:buNone/>
            </a:pPr>
            <a:r>
              <a:rPr lang="en-US" sz="1400" b="1" dirty="0" smtClean="0"/>
              <a:t>How </a:t>
            </a:r>
            <a:r>
              <a:rPr lang="en-US" sz="1400" b="1" dirty="0"/>
              <a:t>to manage program income</a:t>
            </a:r>
            <a:r>
              <a:rPr lang="en-US" sz="1400" dirty="0" smtClean="0"/>
              <a:t>:</a:t>
            </a:r>
            <a:endParaRPr lang="en-US" sz="1400" dirty="0"/>
          </a:p>
          <a:p>
            <a:pPr lvl="0"/>
            <a:r>
              <a:rPr lang="en-US" sz="1400" dirty="0"/>
              <a:t>Maintain comprehensive policies and procedures related to the collection and management of program income.  </a:t>
            </a:r>
          </a:p>
          <a:p>
            <a:pPr lvl="0"/>
            <a:r>
              <a:rPr lang="en-US" sz="1400" dirty="0"/>
              <a:t>If you are collecting program income from any other sources, such as private insurance or Medicaid, you </a:t>
            </a:r>
            <a:r>
              <a:rPr lang="en-US" sz="1400" b="1" dirty="0"/>
              <a:t>MUST</a:t>
            </a:r>
            <a:r>
              <a:rPr lang="en-US" sz="1400" dirty="0"/>
              <a:t> ensure that </a:t>
            </a:r>
            <a:r>
              <a:rPr lang="en-US" sz="1400" b="1" dirty="0"/>
              <a:t>Ryan White is payer of last resort</a:t>
            </a:r>
            <a:r>
              <a:rPr lang="en-US" sz="1400" dirty="0"/>
              <a:t>.	</a:t>
            </a:r>
          </a:p>
          <a:p>
            <a:pPr lvl="0"/>
            <a:r>
              <a:rPr lang="en-US" sz="1400" dirty="0"/>
              <a:t>Program Income</a:t>
            </a:r>
            <a:r>
              <a:rPr lang="en-US" sz="1400" b="1" dirty="0"/>
              <a:t> MUST</a:t>
            </a:r>
            <a:r>
              <a:rPr lang="en-US" sz="1400" dirty="0"/>
              <a:t> be delineated or tracked in your financial system separately from other funding sources (ex. Chart of Accounts-Class) in accordance with established policies and procedures.</a:t>
            </a:r>
          </a:p>
          <a:p>
            <a:pPr lvl="0">
              <a:spcAft>
                <a:spcPts val="1200"/>
              </a:spcAft>
            </a:pPr>
            <a:r>
              <a:rPr lang="en-US" sz="1400" dirty="0"/>
              <a:t>Program income derived from Ryan White funded services </a:t>
            </a:r>
            <a:r>
              <a:rPr lang="en-US" sz="1400" b="1" dirty="0"/>
              <a:t>MUST</a:t>
            </a:r>
            <a:r>
              <a:rPr lang="en-US" sz="1400" dirty="0"/>
              <a:t> be added to resources committed to the project or program costs</a:t>
            </a:r>
            <a:r>
              <a:rPr lang="en-US" sz="1400" dirty="0" smtClean="0"/>
              <a:t>.</a:t>
            </a:r>
          </a:p>
          <a:p>
            <a:pPr marL="365760" indent="0">
              <a:buNone/>
            </a:pPr>
            <a:r>
              <a:rPr lang="en-US" sz="1400" dirty="0" smtClean="0"/>
              <a:t>References</a:t>
            </a:r>
            <a:r>
              <a:rPr lang="en-US" sz="1400" dirty="0"/>
              <a:t>:</a:t>
            </a:r>
          </a:p>
          <a:p>
            <a:r>
              <a:rPr lang="en-US" sz="1400" u="sng" dirty="0">
                <a:hlinkClick r:id="rId2"/>
              </a:rPr>
              <a:t>https://www.ecfr.gov/cgi-bin/text-idx?node=pt45.1.75#se45.1.75_1307</a:t>
            </a:r>
            <a:endParaRPr lang="en-US" sz="1400" dirty="0"/>
          </a:p>
          <a:p>
            <a:r>
              <a:rPr lang="en-US" sz="1400" u="sng" dirty="0">
                <a:hlinkClick r:id="rId3"/>
              </a:rPr>
              <a:t>https://hab.hrsa.gov/sites/default/files/hab/Global/pcn_15-03_program_income.pdf</a:t>
            </a:r>
            <a:endParaRPr lang="en-US" sz="1400" dirty="0"/>
          </a:p>
          <a:p>
            <a:pPr marL="36576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 smtClean="0"/>
              <a:t>Program income requirements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188"/>
            <a:ext cx="8229600" cy="373828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200" dirty="0"/>
              <a:t>Enterprise Grants Management System (EGMS)</a:t>
            </a:r>
          </a:p>
          <a:p>
            <a:pPr>
              <a:spcAft>
                <a:spcPts val="2400"/>
              </a:spcAft>
            </a:pPr>
            <a:r>
              <a:rPr lang="en-US" sz="3200" dirty="0" smtClean="0"/>
              <a:t>DC Vendor Portal / E-invoicing</a:t>
            </a:r>
            <a:endParaRPr lang="en-US" sz="3200" dirty="0"/>
          </a:p>
          <a:p>
            <a:pPr>
              <a:spcAft>
                <a:spcPts val="2400"/>
              </a:spcAft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2"/>
            <a:ext cx="8229600" cy="426786"/>
          </a:xfrm>
        </p:spPr>
        <p:txBody>
          <a:bodyPr/>
          <a:lstStyle/>
          <a:p>
            <a:r>
              <a:rPr lang="en-US" dirty="0"/>
              <a:t>Invoice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131551"/>
            <a:ext cx="8229600" cy="602655"/>
          </a:xfrm>
        </p:spPr>
        <p:txBody>
          <a:bodyPr/>
          <a:lstStyle/>
          <a:p>
            <a:r>
              <a:rPr lang="en-US" dirty="0" smtClean="0"/>
              <a:t>Enterprise Grants Management System (EGMS)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6" y="2073897"/>
            <a:ext cx="8508017" cy="43080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EGMS is an enterprise-level grants management </a:t>
            </a:r>
            <a:r>
              <a:rPr lang="en-US" dirty="0"/>
              <a:t>system </a:t>
            </a:r>
            <a:r>
              <a:rPr lang="en-US" dirty="0" smtClean="0"/>
              <a:t>designed to enhanced </a:t>
            </a:r>
            <a:r>
              <a:rPr lang="en-US" dirty="0"/>
              <a:t>coordination, increased standardization, and the ability to holistically </a:t>
            </a:r>
            <a:r>
              <a:rPr lang="en-US" dirty="0" smtClean="0"/>
              <a:t>manage </a:t>
            </a:r>
            <a:r>
              <a:rPr lang="en-US" dirty="0"/>
              <a:t>risk across grant </a:t>
            </a:r>
            <a:r>
              <a:rPr lang="en-US" dirty="0" smtClean="0"/>
              <a:t>programs.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Sub-grantees </a:t>
            </a:r>
            <a:r>
              <a:rPr lang="en-US" dirty="0"/>
              <a:t>must submit monthly payment request with supporting documentation and programmatic reports into EGMS by the </a:t>
            </a:r>
            <a:r>
              <a:rPr lang="en-US" b="1" dirty="0"/>
              <a:t>10th business day</a:t>
            </a:r>
            <a:r>
              <a:rPr lang="en-US" dirty="0" smtClean="0"/>
              <a:t>.</a:t>
            </a:r>
          </a:p>
          <a:p>
            <a:pPr marL="7315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Please </a:t>
            </a:r>
            <a:r>
              <a:rPr lang="en-US" sz="1600" i="1" dirty="0">
                <a:solidFill>
                  <a:schemeClr val="tx1"/>
                </a:solidFill>
              </a:rPr>
              <a:t>note the following when submitting the </a:t>
            </a:r>
            <a:r>
              <a:rPr lang="en-US" sz="1600" i="1" dirty="0" smtClean="0">
                <a:solidFill>
                  <a:schemeClr val="tx1"/>
                </a:solidFill>
              </a:rPr>
              <a:t>invoice for approval:</a:t>
            </a:r>
            <a:endParaRPr lang="en-US" sz="1600" i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i="1" dirty="0" smtClean="0">
                <a:solidFill>
                  <a:schemeClr val="tx1"/>
                </a:solidFill>
              </a:rPr>
              <a:t>	The </a:t>
            </a:r>
            <a:r>
              <a:rPr lang="en-US" sz="1600" i="1" dirty="0">
                <a:solidFill>
                  <a:schemeClr val="tx1"/>
                </a:solidFill>
              </a:rPr>
              <a:t>nomenclature for the invoice number includes </a:t>
            </a:r>
            <a:r>
              <a:rPr lang="en-US" sz="1600" i="1" dirty="0" smtClean="0">
                <a:solidFill>
                  <a:schemeClr val="tx1"/>
                </a:solidFill>
              </a:rPr>
              <a:t>the month </a:t>
            </a:r>
            <a:r>
              <a:rPr lang="en-US" sz="1600" i="1" dirty="0">
                <a:solidFill>
                  <a:schemeClr val="tx1"/>
                </a:solidFill>
              </a:rPr>
              <a:t>of </a:t>
            </a:r>
            <a:r>
              <a:rPr lang="en-US" sz="1600" i="1" dirty="0" smtClean="0">
                <a:solidFill>
                  <a:schemeClr val="tx1"/>
                </a:solidFill>
              </a:rPr>
              <a:t>the invoice</a:t>
            </a:r>
          </a:p>
          <a:p>
            <a:pPr marL="7315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/>
                </a:solidFill>
              </a:rPr>
              <a:t> 		and </a:t>
            </a:r>
            <a:r>
              <a:rPr lang="en-US" sz="1600" i="1" dirty="0">
                <a:solidFill>
                  <a:schemeClr val="tx1"/>
                </a:solidFill>
              </a:rPr>
              <a:t>the grant number (i.e., </a:t>
            </a:r>
            <a:r>
              <a:rPr lang="en-US" sz="1600" i="1" dirty="0" smtClean="0">
                <a:solidFill>
                  <a:schemeClr val="tx1"/>
                </a:solidFill>
              </a:rPr>
              <a:t>March </a:t>
            </a:r>
            <a:r>
              <a:rPr lang="en-US" sz="1600" i="1" dirty="0">
                <a:solidFill>
                  <a:schemeClr val="tx1"/>
                </a:solidFill>
              </a:rPr>
              <a:t>20D036</a:t>
            </a:r>
            <a:r>
              <a:rPr lang="en-US" sz="1600" i="1" dirty="0" smtClean="0">
                <a:solidFill>
                  <a:schemeClr val="tx1"/>
                </a:solidFill>
              </a:rPr>
              <a:t>)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</a:rPr>
              <a:t>The invoice number on the cover sheet matches the attached invoice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After the invoice </a:t>
            </a:r>
            <a:r>
              <a:rPr lang="en-US" dirty="0"/>
              <a:t>is fully approved, EGMS will generate a payment authorization notice (PAN), which is emailed to the Primary Point of Contact on the </a:t>
            </a:r>
            <a:r>
              <a:rPr lang="en-US" dirty="0" smtClean="0"/>
              <a:t>NOGA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1705</Words>
  <Application>Microsoft Office PowerPoint</Application>
  <PresentationFormat>On-screen Show (4:3)</PresentationFormat>
  <Paragraphs>199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Office Theme</vt:lpstr>
      <vt:lpstr>Fiscal Compliance </vt:lpstr>
      <vt:lpstr>“When money realizes that it is in good hands, it wants to stay and multiply in those hands” – Idowu Koyenikan          </vt:lpstr>
      <vt:lpstr>What we Do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Financial Management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Tamika Ferrier</cp:lastModifiedBy>
  <cp:revision>107</cp:revision>
  <cp:lastPrinted>2020-02-14T13:24:23Z</cp:lastPrinted>
  <dcterms:created xsi:type="dcterms:W3CDTF">2018-02-28T17:47:31Z</dcterms:created>
  <dcterms:modified xsi:type="dcterms:W3CDTF">2020-02-14T13:26:58Z</dcterms:modified>
</cp:coreProperties>
</file>