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4" r:id="rId3"/>
    <p:sldMasterId id="2147483772" r:id="rId4"/>
  </p:sldMasterIdLst>
  <p:notesMasterIdLst>
    <p:notesMasterId r:id="rId31"/>
  </p:notesMasterIdLst>
  <p:handoutMasterIdLst>
    <p:handoutMasterId r:id="rId32"/>
  </p:handoutMasterIdLst>
  <p:sldIdLst>
    <p:sldId id="256" r:id="rId5"/>
    <p:sldId id="313" r:id="rId6"/>
    <p:sldId id="344" r:id="rId7"/>
    <p:sldId id="345" r:id="rId8"/>
    <p:sldId id="352" r:id="rId9"/>
    <p:sldId id="341" r:id="rId10"/>
    <p:sldId id="314" r:id="rId11"/>
    <p:sldId id="355" r:id="rId12"/>
    <p:sldId id="360" r:id="rId13"/>
    <p:sldId id="361" r:id="rId14"/>
    <p:sldId id="377" r:id="rId15"/>
    <p:sldId id="378" r:id="rId16"/>
    <p:sldId id="379" r:id="rId17"/>
    <p:sldId id="364" r:id="rId18"/>
    <p:sldId id="365" r:id="rId19"/>
    <p:sldId id="367" r:id="rId20"/>
    <p:sldId id="372" r:id="rId21"/>
    <p:sldId id="374" r:id="rId22"/>
    <p:sldId id="375" r:id="rId23"/>
    <p:sldId id="380" r:id="rId24"/>
    <p:sldId id="376" r:id="rId25"/>
    <p:sldId id="381" r:id="rId26"/>
    <p:sldId id="382" r:id="rId27"/>
    <p:sldId id="383" r:id="rId28"/>
    <p:sldId id="384" r:id="rId29"/>
    <p:sldId id="310" r:id="rId30"/>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nesc" initials="b" lastIdx="1" clrIdx="0">
    <p:extLst>
      <p:ext uri="{19B8F6BF-5375-455C-9EA6-DF929625EA0E}">
        <p15:presenceInfo xmlns:p15="http://schemas.microsoft.com/office/powerpoint/2012/main" userId="S-1-5-21-1455650219-2048853421-618671499-232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0D1C"/>
    <a:srgbClr val="43444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946" autoAdjust="0"/>
  </p:normalViewPr>
  <p:slideViewPr>
    <p:cSldViewPr snapToGrid="0" snapToObjects="1">
      <p:cViewPr>
        <p:scale>
          <a:sx n="92" d="100"/>
          <a:sy n="92" d="100"/>
        </p:scale>
        <p:origin x="765" y="5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1.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92544855841854"/>
          <c:y val="9.7252003988652455E-2"/>
          <c:w val="0.73816729517371793"/>
          <c:h val="0.75006918302194536"/>
        </c:manualLayout>
      </c:layout>
      <c:pieChart>
        <c:varyColors val="1"/>
        <c:ser>
          <c:idx val="0"/>
          <c:order val="0"/>
          <c:tx>
            <c:strRef>
              <c:f>Sheet1!$B$1</c:f>
              <c:strCache>
                <c:ptCount val="1"/>
                <c:pt idx="0">
                  <c:v>Column1</c:v>
                </c:pt>
              </c:strCache>
            </c:strRef>
          </c:tx>
          <c:dPt>
            <c:idx val="0"/>
            <c:bubble3D val="0"/>
            <c:spPr>
              <a:solidFill>
                <a:schemeClr val="accent1">
                  <a:lumMod val="75000"/>
                </a:schemeClr>
              </a:solidFill>
              <a:ln w="19050">
                <a:solidFill>
                  <a:schemeClr val="lt1"/>
                </a:solidFill>
              </a:ln>
              <a:effectLst/>
            </c:spPr>
            <c:extLst>
              <c:ext xmlns:c16="http://schemas.microsoft.com/office/drawing/2014/chart" uri="{C3380CC4-5D6E-409C-BE32-E72D297353CC}">
                <c16:uniqueId val="{00000001-A233-4E3C-A696-FF182E98CB76}"/>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A233-4E3C-A696-FF182E98CB76}"/>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A233-4E3C-A696-FF182E98CB76}"/>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A233-4E3C-A696-FF182E98CB76}"/>
              </c:ext>
            </c:extLst>
          </c:dPt>
          <c:dLbls>
            <c:dLbl>
              <c:idx val="0"/>
              <c:layout>
                <c:manualLayout>
                  <c:x val="-0.14991847826086957"/>
                  <c:y val="-3.465223692843846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A233-4E3C-A696-FF182E98CB76}"/>
                </c:ext>
              </c:extLst>
            </c:dLbl>
            <c:dLbl>
              <c:idx val="3"/>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A233-4E3C-A696-FF182E98CB76}"/>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Sheet1!$A$2:$A$5</c:f>
              <c:strCache>
                <c:ptCount val="4"/>
                <c:pt idx="0">
                  <c:v>DC </c:v>
                </c:pt>
                <c:pt idx="1">
                  <c:v>MD</c:v>
                </c:pt>
                <c:pt idx="2">
                  <c:v>VA</c:v>
                </c:pt>
                <c:pt idx="3">
                  <c:v>WVA</c:v>
                </c:pt>
              </c:strCache>
            </c:strRef>
          </c:cat>
          <c:val>
            <c:numRef>
              <c:f>Sheet1!$B$2:$B$5</c:f>
              <c:numCache>
                <c:formatCode>0%</c:formatCode>
                <c:ptCount val="4"/>
                <c:pt idx="0">
                  <c:v>0.6</c:v>
                </c:pt>
                <c:pt idx="1">
                  <c:v>0.17</c:v>
                </c:pt>
                <c:pt idx="2">
                  <c:v>0.21</c:v>
                </c:pt>
                <c:pt idx="3">
                  <c:v>0.01</c:v>
                </c:pt>
              </c:numCache>
            </c:numRef>
          </c:val>
          <c:extLst>
            <c:ext xmlns:c16="http://schemas.microsoft.com/office/drawing/2014/chart" uri="{C3380CC4-5D6E-409C-BE32-E72D297353CC}">
              <c16:uniqueId val="{00000008-A233-4E3C-A696-FF182E98CB76}"/>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30463023137029027"/>
          <c:y val="0.9209505168091755"/>
          <c:w val="0.49563298086223195"/>
          <c:h val="6.1127097001504822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800661636045494E-2"/>
          <c:y val="6.1747252296587937E-2"/>
          <c:w val="0.89984060586176728"/>
          <c:h val="0.79790579888451441"/>
        </c:manualLayout>
      </c:layout>
      <c:barChart>
        <c:barDir val="col"/>
        <c:grouping val="clustered"/>
        <c:varyColors val="0"/>
        <c:ser>
          <c:idx val="0"/>
          <c:order val="0"/>
          <c:tx>
            <c:strRef>
              <c:f>Sheet1!$B$1</c:f>
              <c:strCache>
                <c:ptCount val="1"/>
                <c:pt idx="0">
                  <c:v>Male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DC </c:v>
                </c:pt>
                <c:pt idx="1">
                  <c:v>MD</c:v>
                </c:pt>
                <c:pt idx="2">
                  <c:v>VA</c:v>
                </c:pt>
                <c:pt idx="3">
                  <c:v>WVA</c:v>
                </c:pt>
              </c:strCache>
            </c:strRef>
          </c:cat>
          <c:val>
            <c:numRef>
              <c:f>Sheet1!$B$2:$B$5</c:f>
              <c:numCache>
                <c:formatCode>#,##0;[Red]#,##0</c:formatCode>
                <c:ptCount val="4"/>
                <c:pt idx="0">
                  <c:v>4018</c:v>
                </c:pt>
                <c:pt idx="1">
                  <c:v>1089</c:v>
                </c:pt>
                <c:pt idx="2">
                  <c:v>1490</c:v>
                </c:pt>
                <c:pt idx="3" formatCode="General">
                  <c:v>101</c:v>
                </c:pt>
              </c:numCache>
            </c:numRef>
          </c:val>
          <c:extLst>
            <c:ext xmlns:c16="http://schemas.microsoft.com/office/drawing/2014/chart" uri="{C3380CC4-5D6E-409C-BE32-E72D297353CC}">
              <c16:uniqueId val="{00000000-EBF7-45EF-8411-A8D68BF7569C}"/>
            </c:ext>
          </c:extLst>
        </c:ser>
        <c:ser>
          <c:idx val="1"/>
          <c:order val="1"/>
          <c:tx>
            <c:strRef>
              <c:f>Sheet1!$C$1</c:f>
              <c:strCache>
                <c:ptCount val="1"/>
                <c:pt idx="0">
                  <c:v>Female </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DC </c:v>
                </c:pt>
                <c:pt idx="1">
                  <c:v>MD</c:v>
                </c:pt>
                <c:pt idx="2">
                  <c:v>VA</c:v>
                </c:pt>
                <c:pt idx="3">
                  <c:v>WVA</c:v>
                </c:pt>
              </c:strCache>
            </c:strRef>
          </c:cat>
          <c:val>
            <c:numRef>
              <c:f>Sheet1!$C$2:$C$5</c:f>
              <c:numCache>
                <c:formatCode>#,##0;[Red]#,##0</c:formatCode>
                <c:ptCount val="4"/>
                <c:pt idx="0">
                  <c:v>2350</c:v>
                </c:pt>
                <c:pt idx="1">
                  <c:v>852</c:v>
                </c:pt>
                <c:pt idx="2">
                  <c:v>848</c:v>
                </c:pt>
                <c:pt idx="3" formatCode="General">
                  <c:v>50</c:v>
                </c:pt>
              </c:numCache>
            </c:numRef>
          </c:val>
          <c:extLst>
            <c:ext xmlns:c16="http://schemas.microsoft.com/office/drawing/2014/chart" uri="{C3380CC4-5D6E-409C-BE32-E72D297353CC}">
              <c16:uniqueId val="{00000001-EBF7-45EF-8411-A8D68BF7569C}"/>
            </c:ext>
          </c:extLst>
        </c:ser>
        <c:ser>
          <c:idx val="2"/>
          <c:order val="2"/>
          <c:tx>
            <c:strRef>
              <c:f>Sheet1!$D$1</c:f>
              <c:strCache>
                <c:ptCount val="1"/>
                <c:pt idx="0">
                  <c:v>Transgender M to F</c:v>
                </c:pt>
              </c:strCache>
            </c:strRef>
          </c:tx>
          <c:spPr>
            <a:solidFill>
              <a:schemeClr val="accent3"/>
            </a:solidFill>
            <a:ln>
              <a:noFill/>
            </a:ln>
            <a:effectLst/>
          </c:spPr>
          <c:invertIfNegative val="0"/>
          <c:cat>
            <c:strRef>
              <c:f>Sheet1!$A$2:$A$5</c:f>
              <c:strCache>
                <c:ptCount val="4"/>
                <c:pt idx="0">
                  <c:v>DC </c:v>
                </c:pt>
                <c:pt idx="1">
                  <c:v>MD</c:v>
                </c:pt>
                <c:pt idx="2">
                  <c:v>VA</c:v>
                </c:pt>
                <c:pt idx="3">
                  <c:v>WVA</c:v>
                </c:pt>
              </c:strCache>
            </c:strRef>
          </c:cat>
          <c:val>
            <c:numRef>
              <c:f>Sheet1!$D$2:$D$5</c:f>
              <c:numCache>
                <c:formatCode>#,##0;[Red]#,##0</c:formatCode>
                <c:ptCount val="4"/>
                <c:pt idx="0">
                  <c:v>276</c:v>
                </c:pt>
                <c:pt idx="1">
                  <c:v>9</c:v>
                </c:pt>
                <c:pt idx="2">
                  <c:v>23</c:v>
                </c:pt>
                <c:pt idx="3" formatCode="General">
                  <c:v>1</c:v>
                </c:pt>
              </c:numCache>
            </c:numRef>
          </c:val>
          <c:extLst>
            <c:ext xmlns:c16="http://schemas.microsoft.com/office/drawing/2014/chart" uri="{C3380CC4-5D6E-409C-BE32-E72D297353CC}">
              <c16:uniqueId val="{00000002-EBF7-45EF-8411-A8D68BF7569C}"/>
            </c:ext>
          </c:extLst>
        </c:ser>
        <c:ser>
          <c:idx val="3"/>
          <c:order val="3"/>
          <c:tx>
            <c:strRef>
              <c:f>Sheet1!$E$1</c:f>
              <c:strCache>
                <c:ptCount val="1"/>
                <c:pt idx="0">
                  <c:v>Transgender F to M</c:v>
                </c:pt>
              </c:strCache>
            </c:strRef>
          </c:tx>
          <c:spPr>
            <a:solidFill>
              <a:schemeClr val="accent4"/>
            </a:solidFill>
            <a:ln>
              <a:noFill/>
            </a:ln>
            <a:effectLst/>
          </c:spPr>
          <c:invertIfNegative val="0"/>
          <c:cat>
            <c:strRef>
              <c:f>Sheet1!$A$2:$A$5</c:f>
              <c:strCache>
                <c:ptCount val="4"/>
                <c:pt idx="0">
                  <c:v>DC </c:v>
                </c:pt>
                <c:pt idx="1">
                  <c:v>MD</c:v>
                </c:pt>
                <c:pt idx="2">
                  <c:v>VA</c:v>
                </c:pt>
                <c:pt idx="3">
                  <c:v>WVA</c:v>
                </c:pt>
              </c:strCache>
            </c:strRef>
          </c:cat>
          <c:val>
            <c:numRef>
              <c:f>Sheet1!$E$2:$E$5</c:f>
              <c:numCache>
                <c:formatCode>#,##0;[Red]#,##0</c:formatCode>
                <c:ptCount val="4"/>
                <c:pt idx="0">
                  <c:v>49</c:v>
                </c:pt>
                <c:pt idx="1">
                  <c:v>1</c:v>
                </c:pt>
                <c:pt idx="2" formatCode="General">
                  <c:v>0</c:v>
                </c:pt>
                <c:pt idx="3" formatCode="General">
                  <c:v>0</c:v>
                </c:pt>
              </c:numCache>
            </c:numRef>
          </c:val>
          <c:extLst>
            <c:ext xmlns:c16="http://schemas.microsoft.com/office/drawing/2014/chart" uri="{C3380CC4-5D6E-409C-BE32-E72D297353CC}">
              <c16:uniqueId val="{00000003-EBF7-45EF-8411-A8D68BF7569C}"/>
            </c:ext>
          </c:extLst>
        </c:ser>
        <c:dLbls>
          <c:showLegendKey val="0"/>
          <c:showVal val="0"/>
          <c:showCatName val="0"/>
          <c:showSerName val="0"/>
          <c:showPercent val="0"/>
          <c:showBubbleSize val="0"/>
        </c:dLbls>
        <c:gapWidth val="219"/>
        <c:overlap val="-27"/>
        <c:axId val="200375120"/>
        <c:axId val="200370224"/>
      </c:barChart>
      <c:catAx>
        <c:axId val="200375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00370224"/>
        <c:crosses val="autoZero"/>
        <c:auto val="1"/>
        <c:lblAlgn val="ctr"/>
        <c:lblOffset val="100"/>
        <c:noMultiLvlLbl val="0"/>
      </c:catAx>
      <c:valAx>
        <c:axId val="200370224"/>
        <c:scaling>
          <c:orientation val="minMax"/>
        </c:scaling>
        <c:delete val="0"/>
        <c:axPos val="l"/>
        <c:majorGridlines>
          <c:spPr>
            <a:ln w="9525" cap="flat" cmpd="sng" algn="ctr">
              <a:solidFill>
                <a:schemeClr val="tx1">
                  <a:lumMod val="15000"/>
                  <a:lumOff val="85000"/>
                </a:schemeClr>
              </a:solidFill>
              <a:round/>
            </a:ln>
            <a:effectLst/>
          </c:spPr>
        </c:majorGridlines>
        <c:numFmt formatCode="#,##0;[Red]#,##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03751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White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DC</c:v>
                </c:pt>
                <c:pt idx="1">
                  <c:v>MD</c:v>
                </c:pt>
                <c:pt idx="2">
                  <c:v>VA</c:v>
                </c:pt>
                <c:pt idx="3">
                  <c:v>WVA</c:v>
                </c:pt>
              </c:strCache>
            </c:strRef>
          </c:cat>
          <c:val>
            <c:numRef>
              <c:f>Sheet1!$B$2:$B$5</c:f>
              <c:numCache>
                <c:formatCode>General</c:formatCode>
                <c:ptCount val="4"/>
                <c:pt idx="0">
                  <c:v>804</c:v>
                </c:pt>
                <c:pt idx="1">
                  <c:v>422</c:v>
                </c:pt>
                <c:pt idx="2" formatCode="#,##0">
                  <c:v>904</c:v>
                </c:pt>
                <c:pt idx="3">
                  <c:v>83</c:v>
                </c:pt>
              </c:numCache>
            </c:numRef>
          </c:val>
          <c:extLst>
            <c:ext xmlns:c16="http://schemas.microsoft.com/office/drawing/2014/chart" uri="{C3380CC4-5D6E-409C-BE32-E72D297353CC}">
              <c16:uniqueId val="{00000000-5963-48E0-9E44-80EDDFE8D59B}"/>
            </c:ext>
          </c:extLst>
        </c:ser>
        <c:ser>
          <c:idx val="1"/>
          <c:order val="1"/>
          <c:tx>
            <c:strRef>
              <c:f>Sheet1!$C$1</c:f>
              <c:strCache>
                <c:ptCount val="1"/>
                <c:pt idx="0">
                  <c:v>Black or African American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DC</c:v>
                </c:pt>
                <c:pt idx="1">
                  <c:v>MD</c:v>
                </c:pt>
                <c:pt idx="2">
                  <c:v>VA</c:v>
                </c:pt>
                <c:pt idx="3">
                  <c:v>WVA</c:v>
                </c:pt>
              </c:strCache>
            </c:strRef>
          </c:cat>
          <c:val>
            <c:numRef>
              <c:f>Sheet1!$C$2:$C$5</c:f>
              <c:numCache>
                <c:formatCode>#,##0</c:formatCode>
                <c:ptCount val="4"/>
                <c:pt idx="0" formatCode="#,##0;[Red]#,##0">
                  <c:v>5511</c:v>
                </c:pt>
                <c:pt idx="1">
                  <c:v>1495</c:v>
                </c:pt>
                <c:pt idx="2">
                  <c:v>1256</c:v>
                </c:pt>
                <c:pt idx="3" formatCode="General">
                  <c:v>67</c:v>
                </c:pt>
              </c:numCache>
            </c:numRef>
          </c:val>
          <c:extLst>
            <c:ext xmlns:c16="http://schemas.microsoft.com/office/drawing/2014/chart" uri="{C3380CC4-5D6E-409C-BE32-E72D297353CC}">
              <c16:uniqueId val="{00000001-5963-48E0-9E44-80EDDFE8D59B}"/>
            </c:ext>
          </c:extLst>
        </c:ser>
        <c:ser>
          <c:idx val="2"/>
          <c:order val="2"/>
          <c:tx>
            <c:strRef>
              <c:f>Sheet1!$D$1</c:f>
              <c:strCache>
                <c:ptCount val="1"/>
                <c:pt idx="0">
                  <c:v>Asian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DC</c:v>
                </c:pt>
                <c:pt idx="1">
                  <c:v>MD</c:v>
                </c:pt>
                <c:pt idx="2">
                  <c:v>VA</c:v>
                </c:pt>
                <c:pt idx="3">
                  <c:v>WVA</c:v>
                </c:pt>
              </c:strCache>
            </c:strRef>
          </c:cat>
          <c:val>
            <c:numRef>
              <c:f>Sheet1!$D$2:$D$5</c:f>
              <c:numCache>
                <c:formatCode>General</c:formatCode>
                <c:ptCount val="4"/>
                <c:pt idx="0" formatCode="#,##0;[Red]#,##0">
                  <c:v>41</c:v>
                </c:pt>
                <c:pt idx="1">
                  <c:v>27</c:v>
                </c:pt>
                <c:pt idx="2">
                  <c:v>99</c:v>
                </c:pt>
                <c:pt idx="3">
                  <c:v>0</c:v>
                </c:pt>
              </c:numCache>
            </c:numRef>
          </c:val>
          <c:extLst>
            <c:ext xmlns:c16="http://schemas.microsoft.com/office/drawing/2014/chart" uri="{C3380CC4-5D6E-409C-BE32-E72D297353CC}">
              <c16:uniqueId val="{00000002-5963-48E0-9E44-80EDDFE8D59B}"/>
            </c:ext>
          </c:extLst>
        </c:ser>
        <c:ser>
          <c:idx val="3"/>
          <c:order val="3"/>
          <c:tx>
            <c:strRef>
              <c:f>Sheet1!$E$1</c:f>
              <c:strCache>
                <c:ptCount val="1"/>
                <c:pt idx="0">
                  <c:v>Native Hawaiian/Pl </c:v>
                </c:pt>
              </c:strCache>
            </c:strRef>
          </c:tx>
          <c:spPr>
            <a:solidFill>
              <a:schemeClr val="accent4"/>
            </a:solidFill>
            <a:ln>
              <a:noFill/>
            </a:ln>
            <a:effectLst/>
          </c:spPr>
          <c:invertIfNegative val="0"/>
          <c:cat>
            <c:strRef>
              <c:f>Sheet1!$A$2:$A$5</c:f>
              <c:strCache>
                <c:ptCount val="4"/>
                <c:pt idx="0">
                  <c:v>DC</c:v>
                </c:pt>
                <c:pt idx="1">
                  <c:v>MD</c:v>
                </c:pt>
                <c:pt idx="2">
                  <c:v>VA</c:v>
                </c:pt>
                <c:pt idx="3">
                  <c:v>WVA</c:v>
                </c:pt>
              </c:strCache>
            </c:strRef>
          </c:cat>
          <c:val>
            <c:numRef>
              <c:f>Sheet1!$E$2:$E$5</c:f>
              <c:numCache>
                <c:formatCode>General</c:formatCode>
                <c:ptCount val="4"/>
                <c:pt idx="0">
                  <c:v>9</c:v>
                </c:pt>
                <c:pt idx="1">
                  <c:v>2</c:v>
                </c:pt>
                <c:pt idx="2">
                  <c:v>5</c:v>
                </c:pt>
                <c:pt idx="3">
                  <c:v>0</c:v>
                </c:pt>
              </c:numCache>
            </c:numRef>
          </c:val>
          <c:extLst>
            <c:ext xmlns:c16="http://schemas.microsoft.com/office/drawing/2014/chart" uri="{C3380CC4-5D6E-409C-BE32-E72D297353CC}">
              <c16:uniqueId val="{00000003-5963-48E0-9E44-80EDDFE8D59B}"/>
            </c:ext>
          </c:extLst>
        </c:ser>
        <c:ser>
          <c:idx val="4"/>
          <c:order val="4"/>
          <c:tx>
            <c:strRef>
              <c:f>Sheet1!$F$1</c:f>
              <c:strCache>
                <c:ptCount val="1"/>
                <c:pt idx="0">
                  <c:v>Am. Indian/Alaska Native </c:v>
                </c:pt>
              </c:strCache>
            </c:strRef>
          </c:tx>
          <c:spPr>
            <a:solidFill>
              <a:schemeClr val="accent5"/>
            </a:solidFill>
            <a:ln>
              <a:noFill/>
            </a:ln>
            <a:effectLst/>
          </c:spPr>
          <c:invertIfNegative val="0"/>
          <c:cat>
            <c:strRef>
              <c:f>Sheet1!$A$2:$A$5</c:f>
              <c:strCache>
                <c:ptCount val="4"/>
                <c:pt idx="0">
                  <c:v>DC</c:v>
                </c:pt>
                <c:pt idx="1">
                  <c:v>MD</c:v>
                </c:pt>
                <c:pt idx="2">
                  <c:v>VA</c:v>
                </c:pt>
                <c:pt idx="3">
                  <c:v>WVA</c:v>
                </c:pt>
              </c:strCache>
            </c:strRef>
          </c:cat>
          <c:val>
            <c:numRef>
              <c:f>Sheet1!$F$2:$F$5</c:f>
              <c:numCache>
                <c:formatCode>General</c:formatCode>
                <c:ptCount val="4"/>
                <c:pt idx="0">
                  <c:v>37</c:v>
                </c:pt>
                <c:pt idx="1">
                  <c:v>4</c:v>
                </c:pt>
                <c:pt idx="2">
                  <c:v>6</c:v>
                </c:pt>
                <c:pt idx="3">
                  <c:v>3</c:v>
                </c:pt>
              </c:numCache>
            </c:numRef>
          </c:val>
          <c:extLst>
            <c:ext xmlns:c16="http://schemas.microsoft.com/office/drawing/2014/chart" uri="{C3380CC4-5D6E-409C-BE32-E72D297353CC}">
              <c16:uniqueId val="{00000004-5963-48E0-9E44-80EDDFE8D59B}"/>
            </c:ext>
          </c:extLst>
        </c:ser>
        <c:dLbls>
          <c:showLegendKey val="0"/>
          <c:showVal val="0"/>
          <c:showCatName val="0"/>
          <c:showSerName val="0"/>
          <c:showPercent val="0"/>
          <c:showBubbleSize val="0"/>
        </c:dLbls>
        <c:gapWidth val="219"/>
        <c:overlap val="-27"/>
        <c:axId val="200370768"/>
        <c:axId val="200383280"/>
      </c:barChart>
      <c:catAx>
        <c:axId val="200370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00383280"/>
        <c:crosses val="autoZero"/>
        <c:auto val="1"/>
        <c:lblAlgn val="ctr"/>
        <c:lblOffset val="100"/>
        <c:noMultiLvlLbl val="0"/>
      </c:catAx>
      <c:valAx>
        <c:axId val="2003832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03707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7221951260970668E-2"/>
          <c:y val="0.11322351942383853"/>
          <c:w val="0.91277804873902935"/>
          <c:h val="0.7745678251720155"/>
        </c:manualLayout>
      </c:layout>
      <c:barChart>
        <c:barDir val="col"/>
        <c:grouping val="clustered"/>
        <c:varyColors val="0"/>
        <c:ser>
          <c:idx val="0"/>
          <c:order val="0"/>
          <c:tx>
            <c:strRef>
              <c:f>Sheet1!$B$1</c:f>
              <c:strCache>
                <c:ptCount val="1"/>
                <c:pt idx="0">
                  <c:v>Linked To Care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2013</c:v>
                </c:pt>
                <c:pt idx="1">
                  <c:v>2014</c:v>
                </c:pt>
                <c:pt idx="2">
                  <c:v>2015</c:v>
                </c:pt>
                <c:pt idx="3">
                  <c:v>2016</c:v>
                </c:pt>
                <c:pt idx="4">
                  <c:v>2017</c:v>
                </c:pt>
                <c:pt idx="5">
                  <c:v>2018</c:v>
                </c:pt>
              </c:numCache>
            </c:numRef>
          </c:cat>
          <c:val>
            <c:numRef>
              <c:f>Sheet1!$B$2:$B$7</c:f>
              <c:numCache>
                <c:formatCode>0%</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0-7AB5-410F-A2C3-ECF4543AE242}"/>
            </c:ext>
          </c:extLst>
        </c:ser>
        <c:ser>
          <c:idx val="1"/>
          <c:order val="1"/>
          <c:tx>
            <c:strRef>
              <c:f>Sheet1!$C$1</c:f>
              <c:strCache>
                <c:ptCount val="1"/>
                <c:pt idx="0">
                  <c:v>Retained In Care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2013</c:v>
                </c:pt>
                <c:pt idx="1">
                  <c:v>2014</c:v>
                </c:pt>
                <c:pt idx="2">
                  <c:v>2015</c:v>
                </c:pt>
                <c:pt idx="3">
                  <c:v>2016</c:v>
                </c:pt>
                <c:pt idx="4">
                  <c:v>2017</c:v>
                </c:pt>
                <c:pt idx="5">
                  <c:v>2018</c:v>
                </c:pt>
              </c:numCache>
            </c:numRef>
          </c:cat>
          <c:val>
            <c:numRef>
              <c:f>Sheet1!$C$2:$C$7</c:f>
              <c:numCache>
                <c:formatCode>0%</c:formatCode>
                <c:ptCount val="6"/>
                <c:pt idx="0">
                  <c:v>0.88</c:v>
                </c:pt>
                <c:pt idx="1">
                  <c:v>0.87</c:v>
                </c:pt>
                <c:pt idx="2">
                  <c:v>0.88</c:v>
                </c:pt>
                <c:pt idx="3">
                  <c:v>0.87</c:v>
                </c:pt>
                <c:pt idx="4">
                  <c:v>0.82</c:v>
                </c:pt>
                <c:pt idx="5">
                  <c:v>0.88</c:v>
                </c:pt>
              </c:numCache>
            </c:numRef>
          </c:val>
          <c:extLst>
            <c:ext xmlns:c16="http://schemas.microsoft.com/office/drawing/2014/chart" uri="{C3380CC4-5D6E-409C-BE32-E72D297353CC}">
              <c16:uniqueId val="{00000001-7AB5-410F-A2C3-ECF4543AE242}"/>
            </c:ext>
          </c:extLst>
        </c:ser>
        <c:ser>
          <c:idx val="2"/>
          <c:order val="2"/>
          <c:tx>
            <c:strRef>
              <c:f>Sheet1!$D$1</c:f>
              <c:strCache>
                <c:ptCount val="1"/>
                <c:pt idx="0">
                  <c:v>Prescribed ART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2013</c:v>
                </c:pt>
                <c:pt idx="1">
                  <c:v>2014</c:v>
                </c:pt>
                <c:pt idx="2">
                  <c:v>2015</c:v>
                </c:pt>
                <c:pt idx="3">
                  <c:v>2016</c:v>
                </c:pt>
                <c:pt idx="4">
                  <c:v>2017</c:v>
                </c:pt>
                <c:pt idx="5">
                  <c:v>2018</c:v>
                </c:pt>
              </c:numCache>
            </c:numRef>
          </c:cat>
          <c:val>
            <c:numRef>
              <c:f>Sheet1!$D$2:$D$7</c:f>
              <c:numCache>
                <c:formatCode>0%</c:formatCode>
                <c:ptCount val="6"/>
                <c:pt idx="0">
                  <c:v>0.77</c:v>
                </c:pt>
                <c:pt idx="1">
                  <c:v>0.61</c:v>
                </c:pt>
                <c:pt idx="2">
                  <c:v>0.89</c:v>
                </c:pt>
                <c:pt idx="3">
                  <c:v>0.94</c:v>
                </c:pt>
                <c:pt idx="4">
                  <c:v>0.96</c:v>
                </c:pt>
                <c:pt idx="5">
                  <c:v>0.93</c:v>
                </c:pt>
              </c:numCache>
            </c:numRef>
          </c:val>
          <c:extLst>
            <c:ext xmlns:c16="http://schemas.microsoft.com/office/drawing/2014/chart" uri="{C3380CC4-5D6E-409C-BE32-E72D297353CC}">
              <c16:uniqueId val="{00000002-7AB5-410F-A2C3-ECF4543AE242}"/>
            </c:ext>
          </c:extLst>
        </c:ser>
        <c:ser>
          <c:idx val="3"/>
          <c:order val="3"/>
          <c:tx>
            <c:strRef>
              <c:f>Sheet1!$E$1</c:f>
              <c:strCache>
                <c:ptCount val="1"/>
                <c:pt idx="0">
                  <c:v>Virally Suppressed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2013</c:v>
                </c:pt>
                <c:pt idx="1">
                  <c:v>2014</c:v>
                </c:pt>
                <c:pt idx="2">
                  <c:v>2015</c:v>
                </c:pt>
                <c:pt idx="3">
                  <c:v>2016</c:v>
                </c:pt>
                <c:pt idx="4">
                  <c:v>2017</c:v>
                </c:pt>
                <c:pt idx="5">
                  <c:v>2018</c:v>
                </c:pt>
              </c:numCache>
            </c:numRef>
          </c:cat>
          <c:val>
            <c:numRef>
              <c:f>Sheet1!$E$2:$E$7</c:f>
              <c:numCache>
                <c:formatCode>0%</c:formatCode>
                <c:ptCount val="6"/>
                <c:pt idx="0">
                  <c:v>0.66</c:v>
                </c:pt>
                <c:pt idx="1">
                  <c:v>0.56999999999999995</c:v>
                </c:pt>
                <c:pt idx="2">
                  <c:v>0.77</c:v>
                </c:pt>
                <c:pt idx="3">
                  <c:v>0.77</c:v>
                </c:pt>
                <c:pt idx="4">
                  <c:v>0.75</c:v>
                </c:pt>
                <c:pt idx="5">
                  <c:v>0.82</c:v>
                </c:pt>
              </c:numCache>
            </c:numRef>
          </c:val>
          <c:extLst>
            <c:ext xmlns:c16="http://schemas.microsoft.com/office/drawing/2014/chart" uri="{C3380CC4-5D6E-409C-BE32-E72D297353CC}">
              <c16:uniqueId val="{00000003-7AB5-410F-A2C3-ECF4543AE242}"/>
            </c:ext>
          </c:extLst>
        </c:ser>
        <c:dLbls>
          <c:showLegendKey val="0"/>
          <c:showVal val="0"/>
          <c:showCatName val="0"/>
          <c:showSerName val="0"/>
          <c:showPercent val="0"/>
          <c:showBubbleSize val="0"/>
        </c:dLbls>
        <c:gapWidth val="219"/>
        <c:overlap val="-27"/>
        <c:axId val="200380016"/>
        <c:axId val="200372400"/>
      </c:barChart>
      <c:catAx>
        <c:axId val="200380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00372400"/>
        <c:crosses val="autoZero"/>
        <c:auto val="1"/>
        <c:lblAlgn val="ctr"/>
        <c:lblOffset val="100"/>
        <c:noMultiLvlLbl val="0"/>
      </c:catAx>
      <c:valAx>
        <c:axId val="2003724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03800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Linked into Care </c:v>
                </c:pt>
              </c:strCache>
            </c:strRef>
          </c:tx>
          <c:spPr>
            <a:solidFill>
              <a:schemeClr val="accent1"/>
            </a:solidFill>
            <a:ln>
              <a:noFill/>
            </a:ln>
            <a:effectLst/>
          </c:spPr>
          <c:invertIfNegative val="0"/>
          <c:cat>
            <c:strRef>
              <c:f>Sheet1!$A$2:$A$8</c:f>
              <c:strCache>
                <c:ptCount val="7"/>
                <c:pt idx="0">
                  <c:v>0 - 12</c:v>
                </c:pt>
                <c:pt idx="1">
                  <c:v>13 - 24</c:v>
                </c:pt>
                <c:pt idx="2">
                  <c:v>25 - 34</c:v>
                </c:pt>
                <c:pt idx="3">
                  <c:v>35 - 44</c:v>
                </c:pt>
                <c:pt idx="4">
                  <c:v>45 - 54</c:v>
                </c:pt>
                <c:pt idx="5">
                  <c:v>55 - 64</c:v>
                </c:pt>
                <c:pt idx="6">
                  <c:v>65+</c:v>
                </c:pt>
              </c:strCache>
            </c:strRef>
          </c:cat>
          <c:val>
            <c:numRef>
              <c:f>Sheet1!$B$2:$B$8</c:f>
              <c:numCache>
                <c:formatCode>0%</c:formatCode>
                <c:ptCount val="7"/>
                <c:pt idx="0">
                  <c:v>1</c:v>
                </c:pt>
                <c:pt idx="1">
                  <c:v>1</c:v>
                </c:pt>
                <c:pt idx="2">
                  <c:v>1</c:v>
                </c:pt>
                <c:pt idx="3">
                  <c:v>1</c:v>
                </c:pt>
                <c:pt idx="4">
                  <c:v>1</c:v>
                </c:pt>
                <c:pt idx="5">
                  <c:v>1</c:v>
                </c:pt>
                <c:pt idx="6">
                  <c:v>1</c:v>
                </c:pt>
              </c:numCache>
            </c:numRef>
          </c:val>
          <c:extLst>
            <c:ext xmlns:c16="http://schemas.microsoft.com/office/drawing/2014/chart" uri="{C3380CC4-5D6E-409C-BE32-E72D297353CC}">
              <c16:uniqueId val="{00000000-1336-414C-9068-396CBC3561C1}"/>
            </c:ext>
          </c:extLst>
        </c:ser>
        <c:ser>
          <c:idx val="1"/>
          <c:order val="1"/>
          <c:tx>
            <c:strRef>
              <c:f>Sheet1!$C$1</c:f>
              <c:strCache>
                <c:ptCount val="1"/>
                <c:pt idx="0">
                  <c:v>Retained in Care </c:v>
                </c:pt>
              </c:strCache>
            </c:strRef>
          </c:tx>
          <c:spPr>
            <a:solidFill>
              <a:schemeClr val="accent2"/>
            </a:solidFill>
            <a:ln>
              <a:noFill/>
            </a:ln>
            <a:effectLst/>
          </c:spPr>
          <c:invertIfNegative val="0"/>
          <c:cat>
            <c:strRef>
              <c:f>Sheet1!$A$2:$A$8</c:f>
              <c:strCache>
                <c:ptCount val="7"/>
                <c:pt idx="0">
                  <c:v>0 - 12</c:v>
                </c:pt>
                <c:pt idx="1">
                  <c:v>13 - 24</c:v>
                </c:pt>
                <c:pt idx="2">
                  <c:v>25 - 34</c:v>
                </c:pt>
                <c:pt idx="3">
                  <c:v>35 - 44</c:v>
                </c:pt>
                <c:pt idx="4">
                  <c:v>45 - 54</c:v>
                </c:pt>
                <c:pt idx="5">
                  <c:v>55 - 64</c:v>
                </c:pt>
                <c:pt idx="6">
                  <c:v>65+</c:v>
                </c:pt>
              </c:strCache>
            </c:strRef>
          </c:cat>
          <c:val>
            <c:numRef>
              <c:f>Sheet1!$C$2:$C$8</c:f>
              <c:numCache>
                <c:formatCode>0%</c:formatCode>
                <c:ptCount val="7"/>
                <c:pt idx="0">
                  <c:v>0.63636363636363635</c:v>
                </c:pt>
                <c:pt idx="1">
                  <c:v>0.86027397260273974</c:v>
                </c:pt>
                <c:pt idx="2">
                  <c:v>0.8228404099560761</c:v>
                </c:pt>
                <c:pt idx="3">
                  <c:v>0.88564325668116839</c:v>
                </c:pt>
                <c:pt idx="4">
                  <c:v>0.89174757281553396</c:v>
                </c:pt>
                <c:pt idx="5">
                  <c:v>0.90257558790593506</c:v>
                </c:pt>
                <c:pt idx="6">
                  <c:v>0.90247933884297515</c:v>
                </c:pt>
              </c:numCache>
            </c:numRef>
          </c:val>
          <c:extLst>
            <c:ext xmlns:c16="http://schemas.microsoft.com/office/drawing/2014/chart" uri="{C3380CC4-5D6E-409C-BE32-E72D297353CC}">
              <c16:uniqueId val="{00000001-1336-414C-9068-396CBC3561C1}"/>
            </c:ext>
          </c:extLst>
        </c:ser>
        <c:ser>
          <c:idx val="2"/>
          <c:order val="2"/>
          <c:tx>
            <c:strRef>
              <c:f>Sheet1!$D$1</c:f>
              <c:strCache>
                <c:ptCount val="1"/>
                <c:pt idx="0">
                  <c:v>Prescribed ART</c:v>
                </c:pt>
              </c:strCache>
            </c:strRef>
          </c:tx>
          <c:spPr>
            <a:solidFill>
              <a:schemeClr val="accent3"/>
            </a:solidFill>
            <a:ln>
              <a:noFill/>
            </a:ln>
            <a:effectLst/>
          </c:spPr>
          <c:invertIfNegative val="0"/>
          <c:cat>
            <c:strRef>
              <c:f>Sheet1!$A$2:$A$8</c:f>
              <c:strCache>
                <c:ptCount val="7"/>
                <c:pt idx="0">
                  <c:v>0 - 12</c:v>
                </c:pt>
                <c:pt idx="1">
                  <c:v>13 - 24</c:v>
                </c:pt>
                <c:pt idx="2">
                  <c:v>25 - 34</c:v>
                </c:pt>
                <c:pt idx="3">
                  <c:v>35 - 44</c:v>
                </c:pt>
                <c:pt idx="4">
                  <c:v>45 - 54</c:v>
                </c:pt>
                <c:pt idx="5">
                  <c:v>55 - 64</c:v>
                </c:pt>
                <c:pt idx="6">
                  <c:v>65+</c:v>
                </c:pt>
              </c:strCache>
            </c:strRef>
          </c:cat>
          <c:val>
            <c:numRef>
              <c:f>Sheet1!$D$2:$D$8</c:f>
              <c:numCache>
                <c:formatCode>0%</c:formatCode>
                <c:ptCount val="7"/>
                <c:pt idx="0">
                  <c:v>0.47272727272727272</c:v>
                </c:pt>
                <c:pt idx="1">
                  <c:v>0.87123287671232874</c:v>
                </c:pt>
                <c:pt idx="2">
                  <c:v>0.90336749633967794</c:v>
                </c:pt>
                <c:pt idx="3">
                  <c:v>0.94841516469857057</c:v>
                </c:pt>
                <c:pt idx="4">
                  <c:v>0.93932038834951459</c:v>
                </c:pt>
                <c:pt idx="5">
                  <c:v>0.9613661814109743</c:v>
                </c:pt>
                <c:pt idx="6">
                  <c:v>0.95702479338842972</c:v>
                </c:pt>
              </c:numCache>
            </c:numRef>
          </c:val>
          <c:extLst>
            <c:ext xmlns:c16="http://schemas.microsoft.com/office/drawing/2014/chart" uri="{C3380CC4-5D6E-409C-BE32-E72D297353CC}">
              <c16:uniqueId val="{00000002-1336-414C-9068-396CBC3561C1}"/>
            </c:ext>
          </c:extLst>
        </c:ser>
        <c:ser>
          <c:idx val="3"/>
          <c:order val="3"/>
          <c:tx>
            <c:strRef>
              <c:f>Sheet1!$E$1</c:f>
              <c:strCache>
                <c:ptCount val="1"/>
                <c:pt idx="0">
                  <c:v>VL Suppressed</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0 - 12</c:v>
                </c:pt>
                <c:pt idx="1">
                  <c:v>13 - 24</c:v>
                </c:pt>
                <c:pt idx="2">
                  <c:v>25 - 34</c:v>
                </c:pt>
                <c:pt idx="3">
                  <c:v>35 - 44</c:v>
                </c:pt>
                <c:pt idx="4">
                  <c:v>45 - 54</c:v>
                </c:pt>
                <c:pt idx="5">
                  <c:v>55 - 64</c:v>
                </c:pt>
                <c:pt idx="6">
                  <c:v>65+</c:v>
                </c:pt>
              </c:strCache>
            </c:strRef>
          </c:cat>
          <c:val>
            <c:numRef>
              <c:f>Sheet1!$E$2:$E$8</c:f>
              <c:numCache>
                <c:formatCode>0%</c:formatCode>
                <c:ptCount val="7"/>
                <c:pt idx="0">
                  <c:v>0.30909090909090908</c:v>
                </c:pt>
                <c:pt idx="1">
                  <c:v>0.68767123287671228</c:v>
                </c:pt>
                <c:pt idx="2">
                  <c:v>0.75622254758418739</c:v>
                </c:pt>
                <c:pt idx="3">
                  <c:v>0.80484773151025479</c:v>
                </c:pt>
                <c:pt idx="4">
                  <c:v>0.84466019417475724</c:v>
                </c:pt>
                <c:pt idx="5">
                  <c:v>0.86674132138857785</c:v>
                </c:pt>
                <c:pt idx="6">
                  <c:v>0.89752066115702478</c:v>
                </c:pt>
              </c:numCache>
            </c:numRef>
          </c:val>
          <c:extLst>
            <c:ext xmlns:c16="http://schemas.microsoft.com/office/drawing/2014/chart" uri="{C3380CC4-5D6E-409C-BE32-E72D297353CC}">
              <c16:uniqueId val="{00000003-1336-414C-9068-396CBC3561C1}"/>
            </c:ext>
          </c:extLst>
        </c:ser>
        <c:dLbls>
          <c:showLegendKey val="0"/>
          <c:showVal val="0"/>
          <c:showCatName val="0"/>
          <c:showSerName val="0"/>
          <c:showPercent val="0"/>
          <c:showBubbleSize val="0"/>
        </c:dLbls>
        <c:gapWidth val="219"/>
        <c:overlap val="-27"/>
        <c:axId val="200372944"/>
        <c:axId val="200376752"/>
      </c:barChart>
      <c:catAx>
        <c:axId val="200372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0376752"/>
        <c:crosses val="autoZero"/>
        <c:auto val="1"/>
        <c:lblAlgn val="ctr"/>
        <c:lblOffset val="100"/>
        <c:noMultiLvlLbl val="0"/>
      </c:catAx>
      <c:valAx>
        <c:axId val="2003767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03729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Clients Served </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9A3-4123-8E24-9BA7F8F8A83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9A3-4123-8E24-9BA7F8F8A83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9A3-4123-8E24-9BA7F8F8A83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FC0-4A9E-BD86-F90CC4FDD24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DFC0-4A9E-BD86-F90CC4FDD24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DFC0-4A9E-BD86-F90CC4FDD24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Sheet1!$A$2:$A$7</c:f>
              <c:strCache>
                <c:ptCount val="6"/>
                <c:pt idx="0">
                  <c:v>Early Intervention Services </c:v>
                </c:pt>
                <c:pt idx="1">
                  <c:v>Medical Case Management </c:v>
                </c:pt>
                <c:pt idx="2">
                  <c:v>Psychosocial Services </c:v>
                </c:pt>
                <c:pt idx="3">
                  <c:v>Outpatient Ambulatory Health Services </c:v>
                </c:pt>
                <c:pt idx="4">
                  <c:v>Mental Health </c:v>
                </c:pt>
                <c:pt idx="5">
                  <c:v>Substance Abuse </c:v>
                </c:pt>
              </c:strCache>
            </c:strRef>
          </c:cat>
          <c:val>
            <c:numRef>
              <c:f>Sheet1!$B$2:$B$7</c:f>
              <c:numCache>
                <c:formatCode>General</c:formatCode>
                <c:ptCount val="6"/>
                <c:pt idx="0">
                  <c:v>60</c:v>
                </c:pt>
                <c:pt idx="1">
                  <c:v>380</c:v>
                </c:pt>
                <c:pt idx="2">
                  <c:v>109</c:v>
                </c:pt>
                <c:pt idx="3">
                  <c:v>714</c:v>
                </c:pt>
                <c:pt idx="4">
                  <c:v>288</c:v>
                </c:pt>
                <c:pt idx="5">
                  <c:v>43</c:v>
                </c:pt>
              </c:numCache>
            </c:numRef>
          </c:val>
          <c:extLst>
            <c:ext xmlns:c16="http://schemas.microsoft.com/office/drawing/2014/chart" uri="{C3380CC4-5D6E-409C-BE32-E72D297353CC}">
              <c16:uniqueId val="{00000006-79A3-4123-8E24-9BA7F8F8A839}"/>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title>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Units </c:v>
                </c:pt>
              </c:strCache>
            </c:strRef>
          </c:tx>
          <c:spPr>
            <a:solidFill>
              <a:schemeClr val="dk1">
                <a:tint val="88500"/>
              </a:schemeClr>
            </a:solidFill>
            <a:ln>
              <a:noFill/>
            </a:ln>
            <a:effectLst/>
          </c:spPr>
          <c:invertIfNegative val="0"/>
          <c:dPt>
            <c:idx val="1"/>
            <c:invertIfNegative val="0"/>
            <c:bubble3D val="0"/>
            <c:spPr>
              <a:solidFill>
                <a:schemeClr val="dk1">
                  <a:tint val="88500"/>
                </a:schemeClr>
              </a:solidFill>
              <a:ln>
                <a:noFill/>
              </a:ln>
              <a:effectLst/>
            </c:spPr>
            <c:extLst>
              <c:ext xmlns:c16="http://schemas.microsoft.com/office/drawing/2014/chart" uri="{C3380CC4-5D6E-409C-BE32-E72D297353CC}">
                <c16:uniqueId val="{00000001-147D-4291-A674-B5FEB1A8028F}"/>
              </c:ext>
            </c:extLst>
          </c:dPt>
          <c:dPt>
            <c:idx val="2"/>
            <c:invertIfNegative val="0"/>
            <c:bubble3D val="0"/>
            <c:spPr>
              <a:solidFill>
                <a:schemeClr val="dk1">
                  <a:tint val="88500"/>
                </a:schemeClr>
              </a:solidFill>
              <a:ln>
                <a:noFill/>
              </a:ln>
              <a:effectLst/>
            </c:spPr>
            <c:extLst>
              <c:ext xmlns:c16="http://schemas.microsoft.com/office/drawing/2014/chart" uri="{C3380CC4-5D6E-409C-BE32-E72D297353CC}">
                <c16:uniqueId val="{00000003-147D-4291-A674-B5FEB1A8028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Early Intervention Services </c:v>
                </c:pt>
                <c:pt idx="1">
                  <c:v>Medical Case Management </c:v>
                </c:pt>
                <c:pt idx="2">
                  <c:v>Psychosocial Services </c:v>
                </c:pt>
                <c:pt idx="3">
                  <c:v>Outpatient Ambulatory Health Services </c:v>
                </c:pt>
                <c:pt idx="4">
                  <c:v>Mental Health </c:v>
                </c:pt>
                <c:pt idx="5">
                  <c:v>Substance Abuse </c:v>
                </c:pt>
              </c:strCache>
            </c:strRef>
          </c:cat>
          <c:val>
            <c:numRef>
              <c:f>Sheet1!$B$2:$B$7</c:f>
              <c:numCache>
                <c:formatCode>#,##0</c:formatCode>
                <c:ptCount val="6"/>
                <c:pt idx="0" formatCode="General">
                  <c:v>135</c:v>
                </c:pt>
                <c:pt idx="1">
                  <c:v>6171</c:v>
                </c:pt>
                <c:pt idx="2" formatCode="General">
                  <c:v>232</c:v>
                </c:pt>
                <c:pt idx="3">
                  <c:v>5548</c:v>
                </c:pt>
                <c:pt idx="4">
                  <c:v>1646</c:v>
                </c:pt>
                <c:pt idx="5" formatCode="General">
                  <c:v>86</c:v>
                </c:pt>
              </c:numCache>
            </c:numRef>
          </c:val>
          <c:extLst>
            <c:ext xmlns:c16="http://schemas.microsoft.com/office/drawing/2014/chart" uri="{C3380CC4-5D6E-409C-BE32-E72D297353CC}">
              <c16:uniqueId val="{00000004-147D-4291-A674-B5FEB1A8028F}"/>
            </c:ext>
          </c:extLst>
        </c:ser>
        <c:dLbls>
          <c:showLegendKey val="0"/>
          <c:showVal val="0"/>
          <c:showCatName val="0"/>
          <c:showSerName val="0"/>
          <c:showPercent val="0"/>
          <c:showBubbleSize val="0"/>
        </c:dLbls>
        <c:gapWidth val="182"/>
        <c:axId val="200379472"/>
        <c:axId val="200381104"/>
      </c:barChart>
      <c:catAx>
        <c:axId val="2003794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0381104"/>
        <c:crosses val="autoZero"/>
        <c:auto val="1"/>
        <c:lblAlgn val="ctr"/>
        <c:lblOffset val="100"/>
        <c:noMultiLvlLbl val="0"/>
      </c:catAx>
      <c:valAx>
        <c:axId val="2003811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03794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D56DDA-0094-4E5D-8FD9-729592AC3CA0}" type="doc">
      <dgm:prSet loTypeId="urn:microsoft.com/office/officeart/2005/8/layout/radial2" loCatId="relationship" qsTypeId="urn:microsoft.com/office/officeart/2005/8/quickstyle/simple5" qsCatId="simple" csTypeId="urn:microsoft.com/office/officeart/2005/8/colors/colorful1" csCatId="colorful" phldr="1"/>
      <dgm:spPr/>
      <dgm:t>
        <a:bodyPr/>
        <a:lstStyle/>
        <a:p>
          <a:endParaRPr lang="en-US"/>
        </a:p>
      </dgm:t>
    </dgm:pt>
    <dgm:pt modelId="{04BD97DB-7AE0-4F8F-901B-A208836F4D90}">
      <dgm:prSet phldrT="[Text]" custT="1"/>
      <dgm:spPr>
        <a:solidFill>
          <a:schemeClr val="bg2">
            <a:lumMod val="50000"/>
          </a:schemeClr>
        </a:solidFill>
      </dgm:spPr>
      <dgm:t>
        <a:bodyPr/>
        <a:lstStyle/>
        <a:p>
          <a:r>
            <a:rPr lang="en-US" sz="1400" dirty="0" smtClean="0"/>
            <a:t>Black Women</a:t>
          </a:r>
        </a:p>
        <a:p>
          <a:r>
            <a:rPr lang="en-US" sz="1400" dirty="0" smtClean="0"/>
            <a:t>24%</a:t>
          </a:r>
          <a:endParaRPr lang="en-US" sz="1400" dirty="0"/>
        </a:p>
      </dgm:t>
    </dgm:pt>
    <dgm:pt modelId="{535C0ED6-C70E-4CF2-9BF8-6BFC0CC59171}" type="parTrans" cxnId="{81E9E120-4097-4BBD-8C40-98E2C8ECF504}">
      <dgm:prSet/>
      <dgm:spPr/>
      <dgm:t>
        <a:bodyPr/>
        <a:lstStyle/>
        <a:p>
          <a:endParaRPr lang="en-US"/>
        </a:p>
      </dgm:t>
    </dgm:pt>
    <dgm:pt modelId="{5E9A908D-5DB3-4F86-9E64-0B669E0FCCF2}" type="sibTrans" cxnId="{81E9E120-4097-4BBD-8C40-98E2C8ECF504}">
      <dgm:prSet/>
      <dgm:spPr/>
      <dgm:t>
        <a:bodyPr/>
        <a:lstStyle/>
        <a:p>
          <a:endParaRPr lang="en-US"/>
        </a:p>
      </dgm:t>
    </dgm:pt>
    <dgm:pt modelId="{DF7EE876-2D20-456E-BB2F-B8E8845059BA}">
      <dgm:prSet phldrT="[Text]" custT="1"/>
      <dgm:spPr>
        <a:solidFill>
          <a:schemeClr val="accent1">
            <a:lumMod val="75000"/>
          </a:schemeClr>
        </a:solidFill>
      </dgm:spPr>
      <dgm:t>
        <a:bodyPr/>
        <a:lstStyle/>
        <a:p>
          <a:r>
            <a:rPr lang="en-US" sz="1200" dirty="0" smtClean="0"/>
            <a:t>Black Heterosexual Men 10%</a:t>
          </a:r>
          <a:endParaRPr lang="en-US" sz="1200" dirty="0"/>
        </a:p>
      </dgm:t>
    </dgm:pt>
    <dgm:pt modelId="{EA54E2B7-EF74-45FE-A5BE-9E84DACC40D7}" type="parTrans" cxnId="{BC829440-5F58-4592-8B53-A3691E256511}">
      <dgm:prSet/>
      <dgm:spPr/>
      <dgm:t>
        <a:bodyPr/>
        <a:lstStyle/>
        <a:p>
          <a:endParaRPr lang="en-US"/>
        </a:p>
      </dgm:t>
    </dgm:pt>
    <dgm:pt modelId="{1E6AC843-6CA2-4FF6-AB0B-CAE80A1E0B4D}" type="sibTrans" cxnId="{BC829440-5F58-4592-8B53-A3691E256511}">
      <dgm:prSet/>
      <dgm:spPr/>
      <dgm:t>
        <a:bodyPr/>
        <a:lstStyle/>
        <a:p>
          <a:endParaRPr lang="en-US"/>
        </a:p>
      </dgm:t>
    </dgm:pt>
    <dgm:pt modelId="{CC003F01-509C-4F30-9E03-2298E0455F0D}">
      <dgm:prSet phldrT="[Text]" custT="1"/>
      <dgm:spPr>
        <a:solidFill>
          <a:schemeClr val="accent6">
            <a:lumMod val="75000"/>
          </a:schemeClr>
        </a:solidFill>
      </dgm:spPr>
      <dgm:t>
        <a:bodyPr/>
        <a:lstStyle/>
        <a:p>
          <a:r>
            <a:rPr lang="en-US" sz="1100" dirty="0" smtClean="0"/>
            <a:t>Black MSM 18-24</a:t>
          </a:r>
        </a:p>
        <a:p>
          <a:r>
            <a:rPr lang="en-US" sz="1100" dirty="0" smtClean="0"/>
            <a:t>4%</a:t>
          </a:r>
          <a:endParaRPr lang="en-US" sz="1100" dirty="0"/>
        </a:p>
      </dgm:t>
    </dgm:pt>
    <dgm:pt modelId="{B3C6F92B-E3CA-43CE-BC57-DB70C2743D50}" type="parTrans" cxnId="{2AC7E2FF-6932-43E3-94D0-1F751E07FFB1}">
      <dgm:prSet/>
      <dgm:spPr/>
      <dgm:t>
        <a:bodyPr/>
        <a:lstStyle/>
        <a:p>
          <a:endParaRPr lang="en-US"/>
        </a:p>
      </dgm:t>
    </dgm:pt>
    <dgm:pt modelId="{01640074-E652-4105-9CAF-281A881532D2}" type="sibTrans" cxnId="{2AC7E2FF-6932-43E3-94D0-1F751E07FFB1}">
      <dgm:prSet/>
      <dgm:spPr/>
      <dgm:t>
        <a:bodyPr/>
        <a:lstStyle/>
        <a:p>
          <a:endParaRPr lang="en-US"/>
        </a:p>
      </dgm:t>
    </dgm:pt>
    <dgm:pt modelId="{E8469E7D-5220-4B2D-9313-30875C3CCABD}">
      <dgm:prSet custT="1"/>
      <dgm:spPr>
        <a:solidFill>
          <a:schemeClr val="accent4"/>
        </a:solidFill>
      </dgm:spPr>
      <dgm:t>
        <a:bodyPr/>
        <a:lstStyle/>
        <a:p>
          <a:r>
            <a:rPr lang="en-US" sz="800" dirty="0" smtClean="0">
              <a:solidFill>
                <a:schemeClr val="tx1"/>
              </a:solidFill>
            </a:rPr>
            <a:t>Black MSM 13-17</a:t>
          </a:r>
        </a:p>
        <a:p>
          <a:r>
            <a:rPr lang="en-US" sz="800" dirty="0" smtClean="0">
              <a:solidFill>
                <a:schemeClr val="tx1"/>
              </a:solidFill>
            </a:rPr>
            <a:t>0.2%</a:t>
          </a:r>
          <a:endParaRPr lang="en-US" sz="800" dirty="0">
            <a:solidFill>
              <a:schemeClr val="tx1"/>
            </a:solidFill>
          </a:endParaRPr>
        </a:p>
      </dgm:t>
    </dgm:pt>
    <dgm:pt modelId="{A533BF50-68B4-4A0D-81DB-81E0A6282A28}" type="parTrans" cxnId="{C9D4E0AB-09E8-4212-976F-A5A8AE97DBC0}">
      <dgm:prSet/>
      <dgm:spPr/>
      <dgm:t>
        <a:bodyPr/>
        <a:lstStyle/>
        <a:p>
          <a:endParaRPr lang="en-US"/>
        </a:p>
      </dgm:t>
    </dgm:pt>
    <dgm:pt modelId="{5644F8CC-5CEC-48C9-9BB6-F5992DC5E4D0}" type="sibTrans" cxnId="{C9D4E0AB-09E8-4212-976F-A5A8AE97DBC0}">
      <dgm:prSet/>
      <dgm:spPr/>
      <dgm:t>
        <a:bodyPr/>
        <a:lstStyle/>
        <a:p>
          <a:endParaRPr lang="en-US"/>
        </a:p>
      </dgm:t>
    </dgm:pt>
    <dgm:pt modelId="{47B21DAC-024B-41F0-9871-013476DA2FD9}">
      <dgm:prSet custT="1"/>
      <dgm:spPr>
        <a:solidFill>
          <a:schemeClr val="accent5">
            <a:lumMod val="60000"/>
            <a:lumOff val="40000"/>
          </a:schemeClr>
        </a:solidFill>
      </dgm:spPr>
      <dgm:t>
        <a:bodyPr/>
        <a:lstStyle/>
        <a:p>
          <a:r>
            <a:rPr lang="en-US" sz="1100" dirty="0" smtClean="0">
              <a:solidFill>
                <a:schemeClr val="tx1"/>
              </a:solidFill>
            </a:rPr>
            <a:t>Black MSM 25-29</a:t>
          </a:r>
        </a:p>
        <a:p>
          <a:r>
            <a:rPr lang="en-US" sz="1100" dirty="0" smtClean="0">
              <a:solidFill>
                <a:schemeClr val="tx1"/>
              </a:solidFill>
            </a:rPr>
            <a:t>4%</a:t>
          </a:r>
          <a:endParaRPr lang="en-US" sz="1100" dirty="0">
            <a:solidFill>
              <a:schemeClr val="tx1"/>
            </a:solidFill>
          </a:endParaRPr>
        </a:p>
      </dgm:t>
    </dgm:pt>
    <dgm:pt modelId="{16637C94-DB9D-4C42-BD69-7253AD735B30}" type="parTrans" cxnId="{67B251CD-E3A2-4FBD-995C-5BDB20F56984}">
      <dgm:prSet/>
      <dgm:spPr/>
      <dgm:t>
        <a:bodyPr/>
        <a:lstStyle/>
        <a:p>
          <a:endParaRPr lang="en-US"/>
        </a:p>
      </dgm:t>
    </dgm:pt>
    <dgm:pt modelId="{EE75DCBD-28F1-4D58-AF75-92B8AF3354EB}" type="sibTrans" cxnId="{67B251CD-E3A2-4FBD-995C-5BDB20F56984}">
      <dgm:prSet/>
      <dgm:spPr/>
      <dgm:t>
        <a:bodyPr/>
        <a:lstStyle/>
        <a:p>
          <a:endParaRPr lang="en-US"/>
        </a:p>
      </dgm:t>
    </dgm:pt>
    <dgm:pt modelId="{A0536AC5-16AF-48C2-9527-8BE2BB4DE49C}" type="pres">
      <dgm:prSet presAssocID="{2ED56DDA-0094-4E5D-8FD9-729592AC3CA0}" presName="composite" presStyleCnt="0">
        <dgm:presLayoutVars>
          <dgm:chMax val="5"/>
          <dgm:dir/>
          <dgm:animLvl val="ctr"/>
          <dgm:resizeHandles val="exact"/>
        </dgm:presLayoutVars>
      </dgm:prSet>
      <dgm:spPr/>
      <dgm:t>
        <a:bodyPr/>
        <a:lstStyle/>
        <a:p>
          <a:endParaRPr lang="en-US"/>
        </a:p>
      </dgm:t>
    </dgm:pt>
    <dgm:pt modelId="{3E76BA31-FDC2-48E4-8D85-DB165E4B163C}" type="pres">
      <dgm:prSet presAssocID="{2ED56DDA-0094-4E5D-8FD9-729592AC3CA0}" presName="cycle" presStyleCnt="0"/>
      <dgm:spPr/>
      <dgm:t>
        <a:bodyPr/>
        <a:lstStyle/>
        <a:p>
          <a:endParaRPr lang="en-US"/>
        </a:p>
      </dgm:t>
    </dgm:pt>
    <dgm:pt modelId="{B1503E0E-81C0-488F-B157-198E66C39B9A}" type="pres">
      <dgm:prSet presAssocID="{2ED56DDA-0094-4E5D-8FD9-729592AC3CA0}" presName="centerShape" presStyleCnt="0"/>
      <dgm:spPr/>
      <dgm:t>
        <a:bodyPr/>
        <a:lstStyle/>
        <a:p>
          <a:endParaRPr lang="en-US"/>
        </a:p>
      </dgm:t>
    </dgm:pt>
    <dgm:pt modelId="{42B82123-93B8-4682-8D4D-4968557775DF}" type="pres">
      <dgm:prSet presAssocID="{2ED56DDA-0094-4E5D-8FD9-729592AC3CA0}" presName="connSite" presStyleLbl="node1" presStyleIdx="0" presStyleCnt="6"/>
      <dgm:spPr/>
      <dgm:t>
        <a:bodyPr/>
        <a:lstStyle/>
        <a:p>
          <a:endParaRPr lang="en-US"/>
        </a:p>
      </dgm:t>
    </dgm:pt>
    <dgm:pt modelId="{DDA99D1A-25B5-4F52-AC15-55C991CA6671}" type="pres">
      <dgm:prSet presAssocID="{2ED56DDA-0094-4E5D-8FD9-729592AC3CA0}" presName="visible" presStyleLbl="node1" presStyleIdx="0" presStyleCnt="6" custScaleX="168547" custScaleY="169308" custLinFactNeighborX="-36745" custLinFactNeighborY="10624"/>
      <dgm:spPr>
        <a:solidFill>
          <a:schemeClr val="accent2">
            <a:lumMod val="75000"/>
          </a:schemeClr>
        </a:solidFill>
      </dgm:spPr>
      <dgm:t>
        <a:bodyPr/>
        <a:lstStyle/>
        <a:p>
          <a:endParaRPr lang="en-US"/>
        </a:p>
      </dgm:t>
    </dgm:pt>
    <dgm:pt modelId="{EE69DBAB-6BE9-44E3-82A7-45A8FA2BEF36}" type="pres">
      <dgm:prSet presAssocID="{535C0ED6-C70E-4CF2-9BF8-6BFC0CC59171}" presName="Name25" presStyleLbl="parChTrans1D1" presStyleIdx="0" presStyleCnt="5"/>
      <dgm:spPr/>
      <dgm:t>
        <a:bodyPr/>
        <a:lstStyle/>
        <a:p>
          <a:endParaRPr lang="en-US"/>
        </a:p>
      </dgm:t>
    </dgm:pt>
    <dgm:pt modelId="{887E10A1-207A-4410-9AA0-8148227FA043}" type="pres">
      <dgm:prSet presAssocID="{04BD97DB-7AE0-4F8F-901B-A208836F4D90}" presName="node" presStyleCnt="0"/>
      <dgm:spPr/>
      <dgm:t>
        <a:bodyPr/>
        <a:lstStyle/>
        <a:p>
          <a:endParaRPr lang="en-US"/>
        </a:p>
      </dgm:t>
    </dgm:pt>
    <dgm:pt modelId="{868F1C6D-B95A-4E8D-9B6D-333F22EA60DD}" type="pres">
      <dgm:prSet presAssocID="{04BD97DB-7AE0-4F8F-901B-A208836F4D90}" presName="parentNode" presStyleLbl="node1" presStyleIdx="1" presStyleCnt="6" custScaleX="211160" custScaleY="215987" custLinFactX="-14645" custLinFactNeighborX="-100000" custLinFactNeighborY="9857">
        <dgm:presLayoutVars>
          <dgm:chMax val="1"/>
          <dgm:bulletEnabled val="1"/>
        </dgm:presLayoutVars>
      </dgm:prSet>
      <dgm:spPr/>
      <dgm:t>
        <a:bodyPr/>
        <a:lstStyle/>
        <a:p>
          <a:endParaRPr lang="en-US"/>
        </a:p>
      </dgm:t>
    </dgm:pt>
    <dgm:pt modelId="{50A19155-5746-47EB-978D-37DCA8CAE32A}" type="pres">
      <dgm:prSet presAssocID="{04BD97DB-7AE0-4F8F-901B-A208836F4D90}" presName="childNode" presStyleLbl="revTx" presStyleIdx="0" presStyleCnt="0">
        <dgm:presLayoutVars>
          <dgm:bulletEnabled val="1"/>
        </dgm:presLayoutVars>
      </dgm:prSet>
      <dgm:spPr/>
      <dgm:t>
        <a:bodyPr/>
        <a:lstStyle/>
        <a:p>
          <a:endParaRPr lang="en-US"/>
        </a:p>
      </dgm:t>
    </dgm:pt>
    <dgm:pt modelId="{6875777C-F7D1-4316-BFA1-EB03DFF5291C}" type="pres">
      <dgm:prSet presAssocID="{A533BF50-68B4-4A0D-81DB-81E0A6282A28}" presName="Name25" presStyleLbl="parChTrans1D1" presStyleIdx="1" presStyleCnt="5"/>
      <dgm:spPr/>
      <dgm:t>
        <a:bodyPr/>
        <a:lstStyle/>
        <a:p>
          <a:endParaRPr lang="en-US"/>
        </a:p>
      </dgm:t>
    </dgm:pt>
    <dgm:pt modelId="{48CCA9A0-BA9F-4660-84E0-7AE45459BF1D}" type="pres">
      <dgm:prSet presAssocID="{E8469E7D-5220-4B2D-9313-30875C3CCABD}" presName="node" presStyleCnt="0"/>
      <dgm:spPr/>
      <dgm:t>
        <a:bodyPr/>
        <a:lstStyle/>
        <a:p>
          <a:endParaRPr lang="en-US"/>
        </a:p>
      </dgm:t>
    </dgm:pt>
    <dgm:pt modelId="{10F85838-B371-400F-AEDA-71A5EE903460}" type="pres">
      <dgm:prSet presAssocID="{E8469E7D-5220-4B2D-9313-30875C3CCABD}" presName="parentNode" presStyleLbl="node1" presStyleIdx="2" presStyleCnt="6" custScaleX="52648" custScaleY="55177" custLinFactNeighborX="-78501" custLinFactNeighborY="6714">
        <dgm:presLayoutVars>
          <dgm:chMax val="1"/>
          <dgm:bulletEnabled val="1"/>
        </dgm:presLayoutVars>
      </dgm:prSet>
      <dgm:spPr/>
      <dgm:t>
        <a:bodyPr/>
        <a:lstStyle/>
        <a:p>
          <a:endParaRPr lang="en-US"/>
        </a:p>
      </dgm:t>
    </dgm:pt>
    <dgm:pt modelId="{BF428987-3672-42A8-B78D-BC283A2A2DA1}" type="pres">
      <dgm:prSet presAssocID="{E8469E7D-5220-4B2D-9313-30875C3CCABD}" presName="childNode" presStyleLbl="revTx" presStyleIdx="0" presStyleCnt="0">
        <dgm:presLayoutVars>
          <dgm:bulletEnabled val="1"/>
        </dgm:presLayoutVars>
      </dgm:prSet>
      <dgm:spPr/>
      <dgm:t>
        <a:bodyPr/>
        <a:lstStyle/>
        <a:p>
          <a:endParaRPr lang="en-US"/>
        </a:p>
      </dgm:t>
    </dgm:pt>
    <dgm:pt modelId="{28483695-B296-4160-AE3E-261F285A17B0}" type="pres">
      <dgm:prSet presAssocID="{16637C94-DB9D-4C42-BD69-7253AD735B30}" presName="Name25" presStyleLbl="parChTrans1D1" presStyleIdx="2" presStyleCnt="5"/>
      <dgm:spPr/>
      <dgm:t>
        <a:bodyPr/>
        <a:lstStyle/>
        <a:p>
          <a:endParaRPr lang="en-US"/>
        </a:p>
      </dgm:t>
    </dgm:pt>
    <dgm:pt modelId="{C7D10333-07AB-451D-81EB-A43CEF3B6BC1}" type="pres">
      <dgm:prSet presAssocID="{47B21DAC-024B-41F0-9871-013476DA2FD9}" presName="node" presStyleCnt="0"/>
      <dgm:spPr/>
      <dgm:t>
        <a:bodyPr/>
        <a:lstStyle/>
        <a:p>
          <a:endParaRPr lang="en-US"/>
        </a:p>
      </dgm:t>
    </dgm:pt>
    <dgm:pt modelId="{9920972C-878D-4064-A035-E2E4788F7B98}" type="pres">
      <dgm:prSet presAssocID="{47B21DAC-024B-41F0-9871-013476DA2FD9}" presName="parentNode" presStyleLbl="node1" presStyleIdx="3" presStyleCnt="6" custScaleX="98125" custScaleY="100121" custLinFactX="100000" custLinFactNeighborX="104330" custLinFactNeighborY="-32050">
        <dgm:presLayoutVars>
          <dgm:chMax val="1"/>
          <dgm:bulletEnabled val="1"/>
        </dgm:presLayoutVars>
      </dgm:prSet>
      <dgm:spPr/>
      <dgm:t>
        <a:bodyPr/>
        <a:lstStyle/>
        <a:p>
          <a:endParaRPr lang="en-US"/>
        </a:p>
      </dgm:t>
    </dgm:pt>
    <dgm:pt modelId="{8105211D-B8A8-4352-BEC0-5F5F18015857}" type="pres">
      <dgm:prSet presAssocID="{47B21DAC-024B-41F0-9871-013476DA2FD9}" presName="childNode" presStyleLbl="revTx" presStyleIdx="0" presStyleCnt="0">
        <dgm:presLayoutVars>
          <dgm:bulletEnabled val="1"/>
        </dgm:presLayoutVars>
      </dgm:prSet>
      <dgm:spPr/>
      <dgm:t>
        <a:bodyPr/>
        <a:lstStyle/>
        <a:p>
          <a:endParaRPr lang="en-US"/>
        </a:p>
      </dgm:t>
    </dgm:pt>
    <dgm:pt modelId="{6D7A383B-9443-49B6-899C-46E2BAB45F52}" type="pres">
      <dgm:prSet presAssocID="{EA54E2B7-EF74-45FE-A5BE-9E84DACC40D7}" presName="Name25" presStyleLbl="parChTrans1D1" presStyleIdx="3" presStyleCnt="5"/>
      <dgm:spPr/>
      <dgm:t>
        <a:bodyPr/>
        <a:lstStyle/>
        <a:p>
          <a:endParaRPr lang="en-US"/>
        </a:p>
      </dgm:t>
    </dgm:pt>
    <dgm:pt modelId="{C71C8A97-5AD1-4B68-9E88-D01D47650621}" type="pres">
      <dgm:prSet presAssocID="{DF7EE876-2D20-456E-BB2F-B8E8845059BA}" presName="node" presStyleCnt="0"/>
      <dgm:spPr/>
      <dgm:t>
        <a:bodyPr/>
        <a:lstStyle/>
        <a:p>
          <a:endParaRPr lang="en-US"/>
        </a:p>
      </dgm:t>
    </dgm:pt>
    <dgm:pt modelId="{879CE74D-8034-4CC3-B48B-4A5D0C6A980D}" type="pres">
      <dgm:prSet presAssocID="{DF7EE876-2D20-456E-BB2F-B8E8845059BA}" presName="parentNode" presStyleLbl="node1" presStyleIdx="4" presStyleCnt="6" custScaleX="151180" custScaleY="157749" custLinFactNeighborX="19674" custLinFactNeighborY="-84813">
        <dgm:presLayoutVars>
          <dgm:chMax val="1"/>
          <dgm:bulletEnabled val="1"/>
        </dgm:presLayoutVars>
      </dgm:prSet>
      <dgm:spPr/>
      <dgm:t>
        <a:bodyPr/>
        <a:lstStyle/>
        <a:p>
          <a:endParaRPr lang="en-US"/>
        </a:p>
      </dgm:t>
    </dgm:pt>
    <dgm:pt modelId="{BAF7E30D-2B32-4563-9EA6-4F886B796041}" type="pres">
      <dgm:prSet presAssocID="{DF7EE876-2D20-456E-BB2F-B8E8845059BA}" presName="childNode" presStyleLbl="revTx" presStyleIdx="0" presStyleCnt="0">
        <dgm:presLayoutVars>
          <dgm:bulletEnabled val="1"/>
        </dgm:presLayoutVars>
      </dgm:prSet>
      <dgm:spPr/>
      <dgm:t>
        <a:bodyPr/>
        <a:lstStyle/>
        <a:p>
          <a:endParaRPr lang="en-US"/>
        </a:p>
      </dgm:t>
    </dgm:pt>
    <dgm:pt modelId="{6D490AF0-F1D4-4E4A-8142-273B7DD85CBA}" type="pres">
      <dgm:prSet presAssocID="{B3C6F92B-E3CA-43CE-BC57-DB70C2743D50}" presName="Name25" presStyleLbl="parChTrans1D1" presStyleIdx="4" presStyleCnt="5"/>
      <dgm:spPr/>
      <dgm:t>
        <a:bodyPr/>
        <a:lstStyle/>
        <a:p>
          <a:endParaRPr lang="en-US"/>
        </a:p>
      </dgm:t>
    </dgm:pt>
    <dgm:pt modelId="{BDD7B2C4-2174-470D-AD3E-933DBDCD5653}" type="pres">
      <dgm:prSet presAssocID="{CC003F01-509C-4F30-9E03-2298E0455F0D}" presName="node" presStyleCnt="0"/>
      <dgm:spPr/>
      <dgm:t>
        <a:bodyPr/>
        <a:lstStyle/>
        <a:p>
          <a:endParaRPr lang="en-US"/>
        </a:p>
      </dgm:t>
    </dgm:pt>
    <dgm:pt modelId="{076E9276-64E3-4BA8-8CFD-73CF31A90A73}" type="pres">
      <dgm:prSet presAssocID="{CC003F01-509C-4F30-9E03-2298E0455F0D}" presName="parentNode" presStyleLbl="node1" presStyleIdx="5" presStyleCnt="6" custScaleX="98753" custScaleY="102316" custLinFactX="7632" custLinFactNeighborX="100000" custLinFactNeighborY="-47029">
        <dgm:presLayoutVars>
          <dgm:chMax val="1"/>
          <dgm:bulletEnabled val="1"/>
        </dgm:presLayoutVars>
      </dgm:prSet>
      <dgm:spPr/>
      <dgm:t>
        <a:bodyPr/>
        <a:lstStyle/>
        <a:p>
          <a:endParaRPr lang="en-US"/>
        </a:p>
      </dgm:t>
    </dgm:pt>
    <dgm:pt modelId="{11F6D732-1C03-4834-8F10-BC3087F5525C}" type="pres">
      <dgm:prSet presAssocID="{CC003F01-509C-4F30-9E03-2298E0455F0D}" presName="childNode" presStyleLbl="revTx" presStyleIdx="0" presStyleCnt="0">
        <dgm:presLayoutVars>
          <dgm:bulletEnabled val="1"/>
        </dgm:presLayoutVars>
      </dgm:prSet>
      <dgm:spPr>
        <a:prstGeom prst="ellipse">
          <a:avLst/>
        </a:prstGeom>
      </dgm:spPr>
      <dgm:t>
        <a:bodyPr/>
        <a:lstStyle/>
        <a:p>
          <a:endParaRPr lang="en-US"/>
        </a:p>
      </dgm:t>
    </dgm:pt>
  </dgm:ptLst>
  <dgm:cxnLst>
    <dgm:cxn modelId="{2AC7E2FF-6932-43E3-94D0-1F751E07FFB1}" srcId="{2ED56DDA-0094-4E5D-8FD9-729592AC3CA0}" destId="{CC003F01-509C-4F30-9E03-2298E0455F0D}" srcOrd="4" destOrd="0" parTransId="{B3C6F92B-E3CA-43CE-BC57-DB70C2743D50}" sibTransId="{01640074-E652-4105-9CAF-281A881532D2}"/>
    <dgm:cxn modelId="{282190B6-BB0C-40F2-BFC5-D927B15ABE47}" type="presOf" srcId="{EA54E2B7-EF74-45FE-A5BE-9E84DACC40D7}" destId="{6D7A383B-9443-49B6-899C-46E2BAB45F52}" srcOrd="0" destOrd="0" presId="urn:microsoft.com/office/officeart/2005/8/layout/radial2"/>
    <dgm:cxn modelId="{5806249F-5CCC-4A75-954A-DD7109CF4492}" type="presOf" srcId="{B3C6F92B-E3CA-43CE-BC57-DB70C2743D50}" destId="{6D490AF0-F1D4-4E4A-8142-273B7DD85CBA}" srcOrd="0" destOrd="0" presId="urn:microsoft.com/office/officeart/2005/8/layout/radial2"/>
    <dgm:cxn modelId="{93B63082-EFB3-41DE-8461-1A1C159304BC}" type="presOf" srcId="{535C0ED6-C70E-4CF2-9BF8-6BFC0CC59171}" destId="{EE69DBAB-6BE9-44E3-82A7-45A8FA2BEF36}" srcOrd="0" destOrd="0" presId="urn:microsoft.com/office/officeart/2005/8/layout/radial2"/>
    <dgm:cxn modelId="{526B867E-5382-4EC8-9B9F-792CBE296543}" type="presOf" srcId="{2ED56DDA-0094-4E5D-8FD9-729592AC3CA0}" destId="{A0536AC5-16AF-48C2-9527-8BE2BB4DE49C}" srcOrd="0" destOrd="0" presId="urn:microsoft.com/office/officeart/2005/8/layout/radial2"/>
    <dgm:cxn modelId="{67B251CD-E3A2-4FBD-995C-5BDB20F56984}" srcId="{2ED56DDA-0094-4E5D-8FD9-729592AC3CA0}" destId="{47B21DAC-024B-41F0-9871-013476DA2FD9}" srcOrd="2" destOrd="0" parTransId="{16637C94-DB9D-4C42-BD69-7253AD735B30}" sibTransId="{EE75DCBD-28F1-4D58-AF75-92B8AF3354EB}"/>
    <dgm:cxn modelId="{5A424A14-1A68-4AFA-8BE9-A81222DC0C8D}" type="presOf" srcId="{16637C94-DB9D-4C42-BD69-7253AD735B30}" destId="{28483695-B296-4160-AE3E-261F285A17B0}" srcOrd="0" destOrd="0" presId="urn:microsoft.com/office/officeart/2005/8/layout/radial2"/>
    <dgm:cxn modelId="{80820A48-9EE1-440A-8F28-7503D66C38FA}" type="presOf" srcId="{DF7EE876-2D20-456E-BB2F-B8E8845059BA}" destId="{879CE74D-8034-4CC3-B48B-4A5D0C6A980D}" srcOrd="0" destOrd="0" presId="urn:microsoft.com/office/officeart/2005/8/layout/radial2"/>
    <dgm:cxn modelId="{5D3EBBA4-4B0F-47B3-8565-DC15F639F491}" type="presOf" srcId="{47B21DAC-024B-41F0-9871-013476DA2FD9}" destId="{9920972C-878D-4064-A035-E2E4788F7B98}" srcOrd="0" destOrd="0" presId="urn:microsoft.com/office/officeart/2005/8/layout/radial2"/>
    <dgm:cxn modelId="{F4115FFA-9B3C-4093-895D-3800CEE24A88}" type="presOf" srcId="{CC003F01-509C-4F30-9E03-2298E0455F0D}" destId="{076E9276-64E3-4BA8-8CFD-73CF31A90A73}" srcOrd="0" destOrd="0" presId="urn:microsoft.com/office/officeart/2005/8/layout/radial2"/>
    <dgm:cxn modelId="{F83715C7-10F6-4455-8B4A-781AC7B61B71}" type="presOf" srcId="{04BD97DB-7AE0-4F8F-901B-A208836F4D90}" destId="{868F1C6D-B95A-4E8D-9B6D-333F22EA60DD}" srcOrd="0" destOrd="0" presId="urn:microsoft.com/office/officeart/2005/8/layout/radial2"/>
    <dgm:cxn modelId="{BC829440-5F58-4592-8B53-A3691E256511}" srcId="{2ED56DDA-0094-4E5D-8FD9-729592AC3CA0}" destId="{DF7EE876-2D20-456E-BB2F-B8E8845059BA}" srcOrd="3" destOrd="0" parTransId="{EA54E2B7-EF74-45FE-A5BE-9E84DACC40D7}" sibTransId="{1E6AC843-6CA2-4FF6-AB0B-CAE80A1E0B4D}"/>
    <dgm:cxn modelId="{156F5130-63C0-4700-9B00-8C8DAA3A69B8}" type="presOf" srcId="{A533BF50-68B4-4A0D-81DB-81E0A6282A28}" destId="{6875777C-F7D1-4316-BFA1-EB03DFF5291C}" srcOrd="0" destOrd="0" presId="urn:microsoft.com/office/officeart/2005/8/layout/radial2"/>
    <dgm:cxn modelId="{C9D4E0AB-09E8-4212-976F-A5A8AE97DBC0}" srcId="{2ED56DDA-0094-4E5D-8FD9-729592AC3CA0}" destId="{E8469E7D-5220-4B2D-9313-30875C3CCABD}" srcOrd="1" destOrd="0" parTransId="{A533BF50-68B4-4A0D-81DB-81E0A6282A28}" sibTransId="{5644F8CC-5CEC-48C9-9BB6-F5992DC5E4D0}"/>
    <dgm:cxn modelId="{81E9E120-4097-4BBD-8C40-98E2C8ECF504}" srcId="{2ED56DDA-0094-4E5D-8FD9-729592AC3CA0}" destId="{04BD97DB-7AE0-4F8F-901B-A208836F4D90}" srcOrd="0" destOrd="0" parTransId="{535C0ED6-C70E-4CF2-9BF8-6BFC0CC59171}" sibTransId="{5E9A908D-5DB3-4F86-9E64-0B669E0FCCF2}"/>
    <dgm:cxn modelId="{C3459AAC-2CC4-4433-8D88-050203463D18}" type="presOf" srcId="{E8469E7D-5220-4B2D-9313-30875C3CCABD}" destId="{10F85838-B371-400F-AEDA-71A5EE903460}" srcOrd="0" destOrd="0" presId="urn:microsoft.com/office/officeart/2005/8/layout/radial2"/>
    <dgm:cxn modelId="{2ABBEBAF-0FE3-4698-9EFF-99701C4B4809}" type="presParOf" srcId="{A0536AC5-16AF-48C2-9527-8BE2BB4DE49C}" destId="{3E76BA31-FDC2-48E4-8D85-DB165E4B163C}" srcOrd="0" destOrd="0" presId="urn:microsoft.com/office/officeart/2005/8/layout/radial2"/>
    <dgm:cxn modelId="{93B385BF-38ED-4A8A-BAB4-4FCBADAF2312}" type="presParOf" srcId="{3E76BA31-FDC2-48E4-8D85-DB165E4B163C}" destId="{B1503E0E-81C0-488F-B157-198E66C39B9A}" srcOrd="0" destOrd="0" presId="urn:microsoft.com/office/officeart/2005/8/layout/radial2"/>
    <dgm:cxn modelId="{4274ECC4-F722-452E-A73F-BBD6E256695E}" type="presParOf" srcId="{B1503E0E-81C0-488F-B157-198E66C39B9A}" destId="{42B82123-93B8-4682-8D4D-4968557775DF}" srcOrd="0" destOrd="0" presId="urn:microsoft.com/office/officeart/2005/8/layout/radial2"/>
    <dgm:cxn modelId="{AEF4B5EF-F980-4E40-8B88-18CE049ED842}" type="presParOf" srcId="{B1503E0E-81C0-488F-B157-198E66C39B9A}" destId="{DDA99D1A-25B5-4F52-AC15-55C991CA6671}" srcOrd="1" destOrd="0" presId="urn:microsoft.com/office/officeart/2005/8/layout/radial2"/>
    <dgm:cxn modelId="{5840EFDB-A7B5-4C38-98BD-370057D61B89}" type="presParOf" srcId="{3E76BA31-FDC2-48E4-8D85-DB165E4B163C}" destId="{EE69DBAB-6BE9-44E3-82A7-45A8FA2BEF36}" srcOrd="1" destOrd="0" presId="urn:microsoft.com/office/officeart/2005/8/layout/radial2"/>
    <dgm:cxn modelId="{DDC3DE4C-8FEB-4508-94F5-9629BC5DF17A}" type="presParOf" srcId="{3E76BA31-FDC2-48E4-8D85-DB165E4B163C}" destId="{887E10A1-207A-4410-9AA0-8148227FA043}" srcOrd="2" destOrd="0" presId="urn:microsoft.com/office/officeart/2005/8/layout/radial2"/>
    <dgm:cxn modelId="{F49505B4-752C-4184-B607-A512A6E1941E}" type="presParOf" srcId="{887E10A1-207A-4410-9AA0-8148227FA043}" destId="{868F1C6D-B95A-4E8D-9B6D-333F22EA60DD}" srcOrd="0" destOrd="0" presId="urn:microsoft.com/office/officeart/2005/8/layout/radial2"/>
    <dgm:cxn modelId="{3EEA7D0D-DB18-4BA8-A32E-D3B22F866A07}" type="presParOf" srcId="{887E10A1-207A-4410-9AA0-8148227FA043}" destId="{50A19155-5746-47EB-978D-37DCA8CAE32A}" srcOrd="1" destOrd="0" presId="urn:microsoft.com/office/officeart/2005/8/layout/radial2"/>
    <dgm:cxn modelId="{6F14A934-AC0B-4214-9108-62095FF82E7F}" type="presParOf" srcId="{3E76BA31-FDC2-48E4-8D85-DB165E4B163C}" destId="{6875777C-F7D1-4316-BFA1-EB03DFF5291C}" srcOrd="3" destOrd="0" presId="urn:microsoft.com/office/officeart/2005/8/layout/radial2"/>
    <dgm:cxn modelId="{98F1B54E-1DCA-4692-A623-904BAB02EAC8}" type="presParOf" srcId="{3E76BA31-FDC2-48E4-8D85-DB165E4B163C}" destId="{48CCA9A0-BA9F-4660-84E0-7AE45459BF1D}" srcOrd="4" destOrd="0" presId="urn:microsoft.com/office/officeart/2005/8/layout/radial2"/>
    <dgm:cxn modelId="{3418B3C7-4B69-473E-BBCD-FA2A798A9035}" type="presParOf" srcId="{48CCA9A0-BA9F-4660-84E0-7AE45459BF1D}" destId="{10F85838-B371-400F-AEDA-71A5EE903460}" srcOrd="0" destOrd="0" presId="urn:microsoft.com/office/officeart/2005/8/layout/radial2"/>
    <dgm:cxn modelId="{0CDF276B-3481-4563-B356-5F48A9838019}" type="presParOf" srcId="{48CCA9A0-BA9F-4660-84E0-7AE45459BF1D}" destId="{BF428987-3672-42A8-B78D-BC283A2A2DA1}" srcOrd="1" destOrd="0" presId="urn:microsoft.com/office/officeart/2005/8/layout/radial2"/>
    <dgm:cxn modelId="{48FFF56D-B5A2-4AAD-AAC7-29C4C71F6A1B}" type="presParOf" srcId="{3E76BA31-FDC2-48E4-8D85-DB165E4B163C}" destId="{28483695-B296-4160-AE3E-261F285A17B0}" srcOrd="5" destOrd="0" presId="urn:microsoft.com/office/officeart/2005/8/layout/radial2"/>
    <dgm:cxn modelId="{9B98986A-69B7-4E7B-9394-BF089256464E}" type="presParOf" srcId="{3E76BA31-FDC2-48E4-8D85-DB165E4B163C}" destId="{C7D10333-07AB-451D-81EB-A43CEF3B6BC1}" srcOrd="6" destOrd="0" presId="urn:microsoft.com/office/officeart/2005/8/layout/radial2"/>
    <dgm:cxn modelId="{697640EF-FDF1-4F12-B301-EE3C2368D028}" type="presParOf" srcId="{C7D10333-07AB-451D-81EB-A43CEF3B6BC1}" destId="{9920972C-878D-4064-A035-E2E4788F7B98}" srcOrd="0" destOrd="0" presId="urn:microsoft.com/office/officeart/2005/8/layout/radial2"/>
    <dgm:cxn modelId="{8B3E47C5-D6ED-4D77-A04B-D980809E779B}" type="presParOf" srcId="{C7D10333-07AB-451D-81EB-A43CEF3B6BC1}" destId="{8105211D-B8A8-4352-BEC0-5F5F18015857}" srcOrd="1" destOrd="0" presId="urn:microsoft.com/office/officeart/2005/8/layout/radial2"/>
    <dgm:cxn modelId="{D6AB827A-AD75-4E5B-8764-661ED9170581}" type="presParOf" srcId="{3E76BA31-FDC2-48E4-8D85-DB165E4B163C}" destId="{6D7A383B-9443-49B6-899C-46E2BAB45F52}" srcOrd="7" destOrd="0" presId="urn:microsoft.com/office/officeart/2005/8/layout/radial2"/>
    <dgm:cxn modelId="{2A3698E0-44E6-4798-8B5F-2530D2BA8E3E}" type="presParOf" srcId="{3E76BA31-FDC2-48E4-8D85-DB165E4B163C}" destId="{C71C8A97-5AD1-4B68-9E88-D01D47650621}" srcOrd="8" destOrd="0" presId="urn:microsoft.com/office/officeart/2005/8/layout/radial2"/>
    <dgm:cxn modelId="{B901BEA1-0275-4468-BA1F-459972DE444C}" type="presParOf" srcId="{C71C8A97-5AD1-4B68-9E88-D01D47650621}" destId="{879CE74D-8034-4CC3-B48B-4A5D0C6A980D}" srcOrd="0" destOrd="0" presId="urn:microsoft.com/office/officeart/2005/8/layout/radial2"/>
    <dgm:cxn modelId="{41F4BE7A-42F8-4498-B0F7-83E0A8D5B0AE}" type="presParOf" srcId="{C71C8A97-5AD1-4B68-9E88-D01D47650621}" destId="{BAF7E30D-2B32-4563-9EA6-4F886B796041}" srcOrd="1" destOrd="0" presId="urn:microsoft.com/office/officeart/2005/8/layout/radial2"/>
    <dgm:cxn modelId="{F129B976-2914-4B74-A50B-47718189B0E7}" type="presParOf" srcId="{3E76BA31-FDC2-48E4-8D85-DB165E4B163C}" destId="{6D490AF0-F1D4-4E4A-8142-273B7DD85CBA}" srcOrd="9" destOrd="0" presId="urn:microsoft.com/office/officeart/2005/8/layout/radial2"/>
    <dgm:cxn modelId="{C255F83A-A736-4D9F-9F84-F9F92BB99743}" type="presParOf" srcId="{3E76BA31-FDC2-48E4-8D85-DB165E4B163C}" destId="{BDD7B2C4-2174-470D-AD3E-933DBDCD5653}" srcOrd="10" destOrd="0" presId="urn:microsoft.com/office/officeart/2005/8/layout/radial2"/>
    <dgm:cxn modelId="{2A0F072E-69DC-490A-8639-9BB7F9E4E7AB}" type="presParOf" srcId="{BDD7B2C4-2174-470D-AD3E-933DBDCD5653}" destId="{076E9276-64E3-4BA8-8CFD-73CF31A90A73}" srcOrd="0" destOrd="0" presId="urn:microsoft.com/office/officeart/2005/8/layout/radial2"/>
    <dgm:cxn modelId="{4F9E4400-A988-4643-B3F2-8ABA6C6DB1C4}" type="presParOf" srcId="{BDD7B2C4-2174-470D-AD3E-933DBDCD5653}" destId="{11F6D732-1C03-4834-8F10-BC3087F5525C}"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490AF0-F1D4-4E4A-8142-273B7DD85CBA}">
      <dsp:nvSpPr>
        <dsp:cNvPr id="0" name=""/>
        <dsp:cNvSpPr/>
      </dsp:nvSpPr>
      <dsp:spPr>
        <a:xfrm rot="2152000">
          <a:off x="2979847" y="4201328"/>
          <a:ext cx="2097675" cy="34804"/>
        </a:xfrm>
        <a:custGeom>
          <a:avLst/>
          <a:gdLst/>
          <a:ahLst/>
          <a:cxnLst/>
          <a:rect l="0" t="0" r="0" b="0"/>
          <a:pathLst>
            <a:path>
              <a:moveTo>
                <a:pt x="0" y="17402"/>
              </a:moveTo>
              <a:lnTo>
                <a:pt x="2097675" y="17402"/>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D7A383B-9443-49B6-899C-46E2BAB45F52}">
      <dsp:nvSpPr>
        <dsp:cNvPr id="0" name=""/>
        <dsp:cNvSpPr/>
      </dsp:nvSpPr>
      <dsp:spPr>
        <a:xfrm rot="630151">
          <a:off x="3168822" y="3383276"/>
          <a:ext cx="1182121" cy="34804"/>
        </a:xfrm>
        <a:custGeom>
          <a:avLst/>
          <a:gdLst/>
          <a:ahLst/>
          <a:cxnLst/>
          <a:rect l="0" t="0" r="0" b="0"/>
          <a:pathLst>
            <a:path>
              <a:moveTo>
                <a:pt x="0" y="17402"/>
              </a:moveTo>
              <a:lnTo>
                <a:pt x="1182121" y="17402"/>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8483695-B296-4160-AE3E-261F285A17B0}">
      <dsp:nvSpPr>
        <dsp:cNvPr id="0" name=""/>
        <dsp:cNvSpPr/>
      </dsp:nvSpPr>
      <dsp:spPr>
        <a:xfrm rot="21364555">
          <a:off x="3174527" y="3005948"/>
          <a:ext cx="3581111" cy="34804"/>
        </a:xfrm>
        <a:custGeom>
          <a:avLst/>
          <a:gdLst/>
          <a:ahLst/>
          <a:cxnLst/>
          <a:rect l="0" t="0" r="0" b="0"/>
          <a:pathLst>
            <a:path>
              <a:moveTo>
                <a:pt x="0" y="17402"/>
              </a:moveTo>
              <a:lnTo>
                <a:pt x="3581111" y="17402"/>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75777C-F7D1-4316-BFA1-EB03DFF5291C}">
      <dsp:nvSpPr>
        <dsp:cNvPr id="0" name=""/>
        <dsp:cNvSpPr/>
      </dsp:nvSpPr>
      <dsp:spPr>
        <a:xfrm rot="19368860">
          <a:off x="3071898" y="2411385"/>
          <a:ext cx="1050829" cy="34804"/>
        </a:xfrm>
        <a:custGeom>
          <a:avLst/>
          <a:gdLst/>
          <a:ahLst/>
          <a:cxnLst/>
          <a:rect l="0" t="0" r="0" b="0"/>
          <a:pathLst>
            <a:path>
              <a:moveTo>
                <a:pt x="0" y="17402"/>
              </a:moveTo>
              <a:lnTo>
                <a:pt x="1050829" y="17402"/>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69DBAB-6BE9-44E3-82A7-45A8FA2BEF36}">
      <dsp:nvSpPr>
        <dsp:cNvPr id="0" name=""/>
        <dsp:cNvSpPr/>
      </dsp:nvSpPr>
      <dsp:spPr>
        <a:xfrm rot="16695860">
          <a:off x="2394872" y="2255247"/>
          <a:ext cx="674918" cy="34804"/>
        </a:xfrm>
        <a:custGeom>
          <a:avLst/>
          <a:gdLst/>
          <a:ahLst/>
          <a:cxnLst/>
          <a:rect l="0" t="0" r="0" b="0"/>
          <a:pathLst>
            <a:path>
              <a:moveTo>
                <a:pt x="0" y="17402"/>
              </a:moveTo>
              <a:lnTo>
                <a:pt x="674918" y="17402"/>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DA99D1A-25B5-4F52-AC15-55C991CA6671}">
      <dsp:nvSpPr>
        <dsp:cNvPr id="0" name=""/>
        <dsp:cNvSpPr/>
      </dsp:nvSpPr>
      <dsp:spPr>
        <a:xfrm>
          <a:off x="597739" y="1960939"/>
          <a:ext cx="2788242" cy="2800831"/>
        </a:xfrm>
        <a:prstGeom prst="ellipse">
          <a:avLst/>
        </a:prstGeom>
        <a:solidFill>
          <a:schemeClr val="accent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68F1C6D-B95A-4E8D-9B6D-333F22EA60DD}">
      <dsp:nvSpPr>
        <dsp:cNvPr id="0" name=""/>
        <dsp:cNvSpPr/>
      </dsp:nvSpPr>
      <dsp:spPr>
        <a:xfrm>
          <a:off x="1886886" y="-193486"/>
          <a:ext cx="2095908" cy="2143820"/>
        </a:xfrm>
        <a:prstGeom prst="ellipse">
          <a:avLst/>
        </a:prstGeom>
        <a:solidFill>
          <a:schemeClr val="bg2">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Black Women</a:t>
          </a:r>
        </a:p>
        <a:p>
          <a:pPr lvl="0" algn="ctr" defTabSz="622300">
            <a:lnSpc>
              <a:spcPct val="90000"/>
            </a:lnSpc>
            <a:spcBef>
              <a:spcPct val="0"/>
            </a:spcBef>
            <a:spcAft>
              <a:spcPct val="35000"/>
            </a:spcAft>
          </a:pPr>
          <a:r>
            <a:rPr lang="en-US" sz="1400" kern="1200" dirty="0" smtClean="0"/>
            <a:t>24%</a:t>
          </a:r>
          <a:endParaRPr lang="en-US" sz="1400" kern="1200" dirty="0"/>
        </a:p>
      </dsp:txBody>
      <dsp:txXfrm>
        <a:off x="2193825" y="120469"/>
        <a:ext cx="1482030" cy="1515910"/>
      </dsp:txXfrm>
    </dsp:sp>
    <dsp:sp modelId="{10F85838-B371-400F-AEDA-71A5EE903460}">
      <dsp:nvSpPr>
        <dsp:cNvPr id="0" name=""/>
        <dsp:cNvSpPr/>
      </dsp:nvSpPr>
      <dsp:spPr>
        <a:xfrm>
          <a:off x="3966268" y="1676823"/>
          <a:ext cx="522567" cy="547669"/>
        </a:xfrm>
        <a:prstGeom prst="ellipse">
          <a:avLst/>
        </a:prstGeom>
        <a:solidFill>
          <a:schemeClr val="accent4"/>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Black MSM 13-17</a:t>
          </a:r>
        </a:p>
        <a:p>
          <a:pPr lvl="0" algn="ctr" defTabSz="355600">
            <a:lnSpc>
              <a:spcPct val="90000"/>
            </a:lnSpc>
            <a:spcBef>
              <a:spcPct val="0"/>
            </a:spcBef>
            <a:spcAft>
              <a:spcPct val="35000"/>
            </a:spcAft>
          </a:pPr>
          <a:r>
            <a:rPr lang="en-US" sz="800" kern="1200" dirty="0" smtClean="0">
              <a:solidFill>
                <a:schemeClr val="tx1"/>
              </a:solidFill>
            </a:rPr>
            <a:t>0.2%</a:t>
          </a:r>
          <a:endParaRPr lang="en-US" sz="800" kern="1200" dirty="0">
            <a:solidFill>
              <a:schemeClr val="tx1"/>
            </a:solidFill>
          </a:endParaRPr>
        </a:p>
      </dsp:txBody>
      <dsp:txXfrm>
        <a:off x="4042796" y="1757027"/>
        <a:ext cx="369511" cy="387261"/>
      </dsp:txXfrm>
    </dsp:sp>
    <dsp:sp modelId="{9920972C-878D-4064-A035-E2E4788F7B98}">
      <dsp:nvSpPr>
        <dsp:cNvPr id="0" name=""/>
        <dsp:cNvSpPr/>
      </dsp:nvSpPr>
      <dsp:spPr>
        <a:xfrm>
          <a:off x="6750343" y="2370600"/>
          <a:ext cx="973958" cy="993770"/>
        </a:xfrm>
        <a:prstGeom prst="ellipse">
          <a:avLst/>
        </a:prstGeom>
        <a:solidFill>
          <a:schemeClr val="accent5">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solidFill>
            </a:rPr>
            <a:t>Black MSM 25-29</a:t>
          </a:r>
        </a:p>
        <a:p>
          <a:pPr lvl="0" algn="ctr" defTabSz="488950">
            <a:lnSpc>
              <a:spcPct val="90000"/>
            </a:lnSpc>
            <a:spcBef>
              <a:spcPct val="0"/>
            </a:spcBef>
            <a:spcAft>
              <a:spcPct val="35000"/>
            </a:spcAft>
          </a:pPr>
          <a:r>
            <a:rPr lang="en-US" sz="1100" kern="1200" dirty="0" smtClean="0">
              <a:solidFill>
                <a:schemeClr val="tx1"/>
              </a:solidFill>
            </a:rPr>
            <a:t>4%</a:t>
          </a:r>
          <a:endParaRPr lang="en-US" sz="1100" kern="1200" dirty="0">
            <a:solidFill>
              <a:schemeClr val="tx1"/>
            </a:solidFill>
          </a:endParaRPr>
        </a:p>
      </dsp:txBody>
      <dsp:txXfrm>
        <a:off x="6892976" y="2516134"/>
        <a:ext cx="688692" cy="702702"/>
      </dsp:txXfrm>
    </dsp:sp>
    <dsp:sp modelId="{879CE74D-8034-4CC3-B48B-4A5D0C6A980D}">
      <dsp:nvSpPr>
        <dsp:cNvPr id="0" name=""/>
        <dsp:cNvSpPr/>
      </dsp:nvSpPr>
      <dsp:spPr>
        <a:xfrm>
          <a:off x="4329474" y="2862478"/>
          <a:ext cx="1500565" cy="1565767"/>
        </a:xfrm>
        <a:prstGeom prst="ellipse">
          <a:avLst/>
        </a:prstGeom>
        <a:solidFill>
          <a:schemeClr val="accent1">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Black Heterosexual Men 10%</a:t>
          </a:r>
          <a:endParaRPr lang="en-US" sz="1200" kern="1200" dirty="0"/>
        </a:p>
      </dsp:txBody>
      <dsp:txXfrm>
        <a:off x="4549227" y="3091779"/>
        <a:ext cx="1061059" cy="1107165"/>
      </dsp:txXfrm>
    </dsp:sp>
    <dsp:sp modelId="{076E9276-64E3-4BA8-8CFD-73CF31A90A73}">
      <dsp:nvSpPr>
        <dsp:cNvPr id="0" name=""/>
        <dsp:cNvSpPr/>
      </dsp:nvSpPr>
      <dsp:spPr>
        <a:xfrm>
          <a:off x="4790462" y="4616048"/>
          <a:ext cx="980191" cy="1015556"/>
        </a:xfrm>
        <a:prstGeom prst="ellipse">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Black MSM 18-24</a:t>
          </a:r>
        </a:p>
        <a:p>
          <a:pPr lvl="0" algn="ctr" defTabSz="488950">
            <a:lnSpc>
              <a:spcPct val="90000"/>
            </a:lnSpc>
            <a:spcBef>
              <a:spcPct val="0"/>
            </a:spcBef>
            <a:spcAft>
              <a:spcPct val="35000"/>
            </a:spcAft>
          </a:pPr>
          <a:r>
            <a:rPr lang="en-US" sz="1100" kern="1200" dirty="0" smtClean="0"/>
            <a:t>4%</a:t>
          </a:r>
          <a:endParaRPr lang="en-US" sz="1100" kern="1200" dirty="0"/>
        </a:p>
      </dsp:txBody>
      <dsp:txXfrm>
        <a:off x="4934008" y="4764773"/>
        <a:ext cx="693099" cy="718106"/>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0.58273</cdr:x>
      <cdr:y>0.04064</cdr:y>
    </cdr:from>
    <cdr:to>
      <cdr:x>0.96835</cdr:x>
      <cdr:y>0.17683</cdr:y>
    </cdr:to>
    <cdr:sp macro="" textlink="">
      <cdr:nvSpPr>
        <cdr:cNvPr id="2" name="TextBox 6"/>
        <cdr:cNvSpPr txBox="1"/>
      </cdr:nvSpPr>
      <cdr:spPr>
        <a:xfrm xmlns:a="http://schemas.openxmlformats.org/drawingml/2006/main">
          <a:off x="6172200" y="211208"/>
          <a:ext cx="4084320" cy="707886"/>
        </a:xfrm>
        <a:prstGeom xmlns:a="http://schemas.openxmlformats.org/drawingml/2006/main" prst="rect">
          <a:avLst/>
        </a:prstGeom>
        <a:noFill xmlns:a="http://schemas.openxmlformats.org/drawingml/2006/main"/>
        <a:ln xmlns:a="http://schemas.openxmlformats.org/drawingml/2006/main" w="38100">
          <a:solidFill>
            <a:srgbClr val="FF0000"/>
          </a:solidFill>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4000" b="1" dirty="0" smtClean="0">
              <a:latin typeface="+mn-lt"/>
            </a:rPr>
            <a:t>57% Male</a:t>
          </a:r>
          <a:endParaRPr lang="en-US" sz="4000" dirty="0">
            <a:latin typeface="+mn-lt"/>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6CEECA71-81D7-459D-97BE-3BCD4BC65920}" type="datetimeFigureOut">
              <a:rPr lang="en-US" smtClean="0"/>
              <a:t>2/25/2020</a:t>
            </a:fld>
            <a:endParaRPr lang="en-US"/>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4E97140D-36B0-4C52-8FDB-A32202DB000B}" type="slidenum">
              <a:rPr lang="en-US" smtClean="0"/>
              <a:t>‹#›</a:t>
            </a:fld>
            <a:endParaRPr lang="en-US"/>
          </a:p>
        </p:txBody>
      </p:sp>
    </p:spTree>
    <p:extLst>
      <p:ext uri="{BB962C8B-B14F-4D97-AF65-F5344CB8AC3E}">
        <p14:creationId xmlns:p14="http://schemas.microsoft.com/office/powerpoint/2010/main" val="35534109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B8EFF564-329E-46E9-8F64-87A2658331FA}" type="datetimeFigureOut">
              <a:rPr lang="en-US" smtClean="0"/>
              <a:t>2/25/2020</a:t>
            </a:fld>
            <a:endParaRPr lang="en-US"/>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763BC391-89B2-4B93-8023-8DFF4D1031AF}" type="slidenum">
              <a:rPr lang="en-US" smtClean="0"/>
              <a:t>‹#›</a:t>
            </a:fld>
            <a:endParaRPr lang="en-US"/>
          </a:p>
        </p:txBody>
      </p:sp>
    </p:spTree>
    <p:extLst>
      <p:ext uri="{BB962C8B-B14F-4D97-AF65-F5344CB8AC3E}">
        <p14:creationId xmlns:p14="http://schemas.microsoft.com/office/powerpoint/2010/main" val="2429890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of December 31, 2018, 38,414 persons were diagnosed and living with HIV in the Washington DC EMA. The overall prevalence of people living with HIV (PLWH) for the EMA at the end of 2018 (0.6%) is nearly twice the national estimated prevalence rate of 0.4% for diagnoses of HIV. The epicenter of the EMA is the District of Columbia, which is 11.7% of the EMA population, but 46.4% of all EMA HIV cases.</a:t>
            </a:r>
          </a:p>
          <a:p>
            <a:endParaRPr lang="en-US" dirty="0"/>
          </a:p>
        </p:txBody>
      </p:sp>
      <p:sp>
        <p:nvSpPr>
          <p:cNvPr id="4" name="Slide Number Placeholder 3"/>
          <p:cNvSpPr>
            <a:spLocks noGrp="1"/>
          </p:cNvSpPr>
          <p:nvPr>
            <p:ph type="sldNum" sz="quarter" idx="10"/>
          </p:nvPr>
        </p:nvSpPr>
        <p:spPr/>
        <p:txBody>
          <a:bodyPr/>
          <a:lstStyle/>
          <a:p>
            <a:fld id="{E74BF685-BB90-4020-8920-B3B2963903E4}"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744020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Figure X</a:t>
            </a:r>
            <a:r>
              <a:rPr lang="en-US" sz="1200" kern="1200" dirty="0" smtClean="0">
                <a:solidFill>
                  <a:schemeClr val="tx1"/>
                </a:solidFill>
                <a:effectLst/>
                <a:latin typeface="+mn-lt"/>
                <a:ea typeface="+mn-ea"/>
                <a:cs typeface="+mn-cs"/>
              </a:rPr>
              <a:t> describes the geographic distribution of cases diagnosed in the DC EMA. Washington DC had the highest number of diagnosed cases (17,830) followed by Prince Georges County, MD (7,433), Montgomery County, MD (4,138) and Fairfax County, VA (2,724).</a:t>
            </a:r>
            <a:endParaRPr lang="en-US" dirty="0"/>
          </a:p>
        </p:txBody>
      </p:sp>
      <p:sp>
        <p:nvSpPr>
          <p:cNvPr id="4" name="Slide Number Placeholder 3"/>
          <p:cNvSpPr>
            <a:spLocks noGrp="1"/>
          </p:cNvSpPr>
          <p:nvPr>
            <p:ph type="sldNum" sz="quarter" idx="10"/>
          </p:nvPr>
        </p:nvSpPr>
        <p:spPr/>
        <p:txBody>
          <a:bodyPr/>
          <a:lstStyle/>
          <a:p>
            <a:pPr>
              <a:defRPr/>
            </a:pPr>
            <a:fld id="{49949A57-36D5-4398-B011-45180423C4D3}"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1471727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949A57-36D5-4398-B011-45180423C4D3}" type="slidenum">
              <a:rPr lang="en-US" smtClean="0">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2094455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updated plan will be structured using the same goals for now, but tasks and activities will align with new areas of focus. The focus areas HAHSTA have identified for the updated plan, and further conversations with community are:</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63BC391-89B2-4B93-8023-8DFF4D1031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3057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updated plan will be structured using the same goals for now, but tasks and activities will align with new areas of focus. The focus areas HAHSTA have identified for the updated plan, and further conversations with community are:</a:t>
            </a:r>
            <a:endParaRPr lang="en-US" dirty="0"/>
          </a:p>
        </p:txBody>
      </p:sp>
      <p:sp>
        <p:nvSpPr>
          <p:cNvPr id="4" name="Slide Number Placeholder 3"/>
          <p:cNvSpPr>
            <a:spLocks noGrp="1"/>
          </p:cNvSpPr>
          <p:nvPr>
            <p:ph type="sldNum" sz="quarter" idx="10"/>
          </p:nvPr>
        </p:nvSpPr>
        <p:spPr/>
        <p:txBody>
          <a:bodyPr/>
          <a:lstStyle/>
          <a:p>
            <a:fld id="{763BC391-89B2-4B93-8023-8DFF4D1031AF}" type="slidenum">
              <a:rPr lang="en-US" smtClean="0"/>
              <a:t>21</a:t>
            </a:fld>
            <a:endParaRPr lang="en-US"/>
          </a:p>
        </p:txBody>
      </p:sp>
    </p:spTree>
    <p:extLst>
      <p:ext uri="{BB962C8B-B14F-4D97-AF65-F5344CB8AC3E}">
        <p14:creationId xmlns:p14="http://schemas.microsoft.com/office/powerpoint/2010/main" val="1455140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3BC391-89B2-4B93-8023-8DFF4D1031AF}" type="slidenum">
              <a:rPr lang="en-US" smtClean="0"/>
              <a:t>22</a:t>
            </a:fld>
            <a:endParaRPr lang="en-US"/>
          </a:p>
        </p:txBody>
      </p:sp>
    </p:spTree>
    <p:extLst>
      <p:ext uri="{BB962C8B-B14F-4D97-AF65-F5344CB8AC3E}">
        <p14:creationId xmlns:p14="http://schemas.microsoft.com/office/powerpoint/2010/main" val="2587045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updated plan will be structured using the same goals for now, but tasks and activities will align with new areas of focus. The focus areas HAHSTA have identified for the updated plan, and further conversations with community are:</a:t>
            </a:r>
            <a:endParaRPr lang="en-US" dirty="0"/>
          </a:p>
        </p:txBody>
      </p:sp>
      <p:sp>
        <p:nvSpPr>
          <p:cNvPr id="4" name="Slide Number Placeholder 3"/>
          <p:cNvSpPr>
            <a:spLocks noGrp="1"/>
          </p:cNvSpPr>
          <p:nvPr>
            <p:ph type="sldNum" sz="quarter" idx="10"/>
          </p:nvPr>
        </p:nvSpPr>
        <p:spPr/>
        <p:txBody>
          <a:bodyPr/>
          <a:lstStyle/>
          <a:p>
            <a:fld id="{763BC391-89B2-4B93-8023-8DFF4D1031AF}" type="slidenum">
              <a:rPr lang="en-US" smtClean="0"/>
              <a:t>24</a:t>
            </a:fld>
            <a:endParaRPr lang="en-US"/>
          </a:p>
        </p:txBody>
      </p:sp>
    </p:spTree>
    <p:extLst>
      <p:ext uri="{BB962C8B-B14F-4D97-AF65-F5344CB8AC3E}">
        <p14:creationId xmlns:p14="http://schemas.microsoft.com/office/powerpoint/2010/main" val="392890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updated plan will be structured using the same goals for now, but tasks and activities will align with new areas of focus. The focus areas HAHSTA have identified for the updated plan, and further conversations with community are:</a:t>
            </a:r>
            <a:endParaRPr lang="en-US" dirty="0"/>
          </a:p>
        </p:txBody>
      </p:sp>
      <p:sp>
        <p:nvSpPr>
          <p:cNvPr id="4" name="Slide Number Placeholder 3"/>
          <p:cNvSpPr>
            <a:spLocks noGrp="1"/>
          </p:cNvSpPr>
          <p:nvPr>
            <p:ph type="sldNum" sz="quarter" idx="10"/>
          </p:nvPr>
        </p:nvSpPr>
        <p:spPr/>
        <p:txBody>
          <a:bodyPr/>
          <a:lstStyle/>
          <a:p>
            <a:fld id="{763BC391-89B2-4B93-8023-8DFF4D1031AF}" type="slidenum">
              <a:rPr lang="en-US" smtClean="0"/>
              <a:t>25</a:t>
            </a:fld>
            <a:endParaRPr lang="en-US"/>
          </a:p>
        </p:txBody>
      </p:sp>
    </p:spTree>
    <p:extLst>
      <p:ext uri="{BB962C8B-B14F-4D97-AF65-F5344CB8AC3E}">
        <p14:creationId xmlns:p14="http://schemas.microsoft.com/office/powerpoint/2010/main" val="974224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ea typeface="ＭＳ Ｐゴシック" panose="020B0600070205080204" pitchFamily="34" charset="-128"/>
              </a:defRPr>
            </a:lvl1pPr>
            <a:lvl2pPr marL="751494" indent="-289036">
              <a:defRPr sz="2000" b="1">
                <a:solidFill>
                  <a:schemeClr val="tx1"/>
                </a:solidFill>
                <a:latin typeface="Arial" panose="020B0604020202020204" pitchFamily="34" charset="0"/>
                <a:ea typeface="ＭＳ Ｐゴシック" panose="020B0600070205080204" pitchFamily="34" charset="-128"/>
              </a:defRPr>
            </a:lvl2pPr>
            <a:lvl3pPr marL="1156145" indent="-231229">
              <a:defRPr sz="2000" b="1">
                <a:solidFill>
                  <a:schemeClr val="tx1"/>
                </a:solidFill>
                <a:latin typeface="Arial" panose="020B0604020202020204" pitchFamily="34" charset="0"/>
                <a:ea typeface="ＭＳ Ｐゴシック" panose="020B0600070205080204" pitchFamily="34" charset="-128"/>
              </a:defRPr>
            </a:lvl3pPr>
            <a:lvl4pPr marL="1618602" indent="-231229">
              <a:defRPr sz="2000" b="1">
                <a:solidFill>
                  <a:schemeClr val="tx1"/>
                </a:solidFill>
                <a:latin typeface="Arial" panose="020B0604020202020204" pitchFamily="34" charset="0"/>
                <a:ea typeface="ＭＳ Ｐゴシック" panose="020B0600070205080204" pitchFamily="34" charset="-128"/>
              </a:defRPr>
            </a:lvl4pPr>
            <a:lvl5pPr marL="2081060" indent="-231229">
              <a:defRPr sz="2000" b="1">
                <a:solidFill>
                  <a:schemeClr val="tx1"/>
                </a:solidFill>
                <a:latin typeface="Arial" panose="020B0604020202020204" pitchFamily="34" charset="0"/>
                <a:ea typeface="ＭＳ Ｐゴシック" panose="020B0600070205080204" pitchFamily="34" charset="-128"/>
              </a:defRPr>
            </a:lvl5pPr>
            <a:lvl6pPr marL="2543518" indent="-231229" eaLnBrk="0" fontAlgn="base" hangingPunct="0">
              <a:spcBef>
                <a:spcPct val="0"/>
              </a:spcBef>
              <a:spcAft>
                <a:spcPct val="0"/>
              </a:spcAft>
              <a:defRPr sz="2000" b="1">
                <a:solidFill>
                  <a:schemeClr val="tx1"/>
                </a:solidFill>
                <a:latin typeface="Arial" panose="020B0604020202020204" pitchFamily="34" charset="0"/>
                <a:ea typeface="ＭＳ Ｐゴシック" panose="020B0600070205080204" pitchFamily="34" charset="-128"/>
              </a:defRPr>
            </a:lvl6pPr>
            <a:lvl7pPr marL="3005976" indent="-231229" eaLnBrk="0" fontAlgn="base" hangingPunct="0">
              <a:spcBef>
                <a:spcPct val="0"/>
              </a:spcBef>
              <a:spcAft>
                <a:spcPct val="0"/>
              </a:spcAft>
              <a:defRPr sz="2000" b="1">
                <a:solidFill>
                  <a:schemeClr val="tx1"/>
                </a:solidFill>
                <a:latin typeface="Arial" panose="020B0604020202020204" pitchFamily="34" charset="0"/>
                <a:ea typeface="ＭＳ Ｐゴシック" panose="020B0600070205080204" pitchFamily="34" charset="-128"/>
              </a:defRPr>
            </a:lvl7pPr>
            <a:lvl8pPr marL="3468434" indent="-231229" eaLnBrk="0" fontAlgn="base" hangingPunct="0">
              <a:spcBef>
                <a:spcPct val="0"/>
              </a:spcBef>
              <a:spcAft>
                <a:spcPct val="0"/>
              </a:spcAft>
              <a:defRPr sz="2000" b="1">
                <a:solidFill>
                  <a:schemeClr val="tx1"/>
                </a:solidFill>
                <a:latin typeface="Arial" panose="020B0604020202020204" pitchFamily="34" charset="0"/>
                <a:ea typeface="ＭＳ Ｐゴシック" panose="020B0600070205080204" pitchFamily="34" charset="-128"/>
              </a:defRPr>
            </a:lvl8pPr>
            <a:lvl9pPr marL="3930891" indent="-231229" eaLnBrk="0" fontAlgn="base" hangingPunct="0">
              <a:spcBef>
                <a:spcPct val="0"/>
              </a:spcBef>
              <a:spcAft>
                <a:spcPct val="0"/>
              </a:spcAft>
              <a:defRPr sz="2000" b="1">
                <a:solidFill>
                  <a:schemeClr val="tx1"/>
                </a:solidFill>
                <a:latin typeface="Arial" panose="020B0604020202020204" pitchFamily="34" charset="0"/>
                <a:ea typeface="ＭＳ Ｐゴシック" panose="020B0600070205080204" pitchFamily="34" charset="-128"/>
              </a:defRPr>
            </a:lvl9pPr>
          </a:lstStyle>
          <a:p>
            <a:fld id="{B13E8FA2-7070-4B81-8897-52BB06F833AD}" type="slidenum">
              <a:rPr lang="en-US" altLang="en-US" sz="1200" b="0"/>
              <a:pPr/>
              <a:t>26</a:t>
            </a:fld>
            <a:endParaRPr lang="en-US" altLang="en-US" sz="1200" b="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2378309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38132" y="3556765"/>
            <a:ext cx="6920067" cy="917427"/>
          </a:xfrm>
          <a:prstGeom prst="rect">
            <a:avLst/>
          </a:prstGeom>
        </p:spPr>
        <p:txBody>
          <a:bodyPr>
            <a:normAutofit/>
          </a:bodyPr>
          <a:lstStyle>
            <a:lvl1pPr algn="l">
              <a:defRPr sz="4000" b="1" i="0" baseline="0">
                <a:solidFill>
                  <a:srgbClr val="434445"/>
                </a:solidFill>
                <a:latin typeface="Arial"/>
                <a:cs typeface="Arial"/>
              </a:defRPr>
            </a:lvl1pPr>
          </a:lstStyle>
          <a:p>
            <a:r>
              <a:rPr lang="en-US" dirty="0" smtClean="0"/>
              <a:t>TITLE GOES HERE</a:t>
            </a:r>
            <a:endParaRPr lang="en-US" dirty="0"/>
          </a:p>
        </p:txBody>
      </p:sp>
      <p:sp>
        <p:nvSpPr>
          <p:cNvPr id="3" name="Subtitle 2"/>
          <p:cNvSpPr>
            <a:spLocks noGrp="1"/>
          </p:cNvSpPr>
          <p:nvPr>
            <p:ph type="subTitle" idx="1" hasCustomPrompt="1"/>
          </p:nvPr>
        </p:nvSpPr>
        <p:spPr>
          <a:xfrm>
            <a:off x="1538132" y="4598087"/>
            <a:ext cx="6400800" cy="696975"/>
          </a:xfrm>
          <a:prstGeom prst="rect">
            <a:avLst/>
          </a:prstGeom>
        </p:spPr>
        <p:txBody>
          <a:bodyPr>
            <a:normAutofit/>
          </a:bodyPr>
          <a:lstStyle>
            <a:lvl1pPr marL="0" indent="0" algn="l">
              <a:buNone/>
              <a:defRPr sz="2400" b="0" i="0" baseline="0">
                <a:solidFill>
                  <a:schemeClr val="tx1">
                    <a:tint val="7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Goes Here</a:t>
            </a:r>
            <a:endParaRPr lang="en-US" dirty="0"/>
          </a:p>
        </p:txBody>
      </p:sp>
    </p:spTree>
    <p:extLst>
      <p:ext uri="{BB962C8B-B14F-4D97-AF65-F5344CB8AC3E}">
        <p14:creationId xmlns:p14="http://schemas.microsoft.com/office/powerpoint/2010/main" val="1465004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F38E57C-A788-F747-9550-6A69924AC59D}" type="datetimeFigureOut">
              <a:rPr lang="en-US" smtClean="0"/>
              <a:t>2/25/2020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895E675-C0F5-6543-8E50-2814DA1C8B6E}" type="slidenum">
              <a:rPr lang="en-US" smtClean="0"/>
              <a:t>‹#›</a:t>
            </a:fld>
            <a:endParaRPr lang="en-US"/>
          </a:p>
        </p:txBody>
      </p:sp>
    </p:spTree>
    <p:extLst>
      <p:ext uri="{BB962C8B-B14F-4D97-AF65-F5344CB8AC3E}">
        <p14:creationId xmlns:p14="http://schemas.microsoft.com/office/powerpoint/2010/main" val="2863921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F38E57C-A788-F747-9550-6A69924AC59D}" type="datetimeFigureOut">
              <a:rPr lang="en-US" smtClean="0"/>
              <a:t>2/25/2020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895E675-C0F5-6543-8E50-2814DA1C8B6E}" type="slidenum">
              <a:rPr lang="en-US" smtClean="0"/>
              <a:t>‹#›</a:t>
            </a:fld>
            <a:endParaRPr lang="en-US"/>
          </a:p>
        </p:txBody>
      </p:sp>
    </p:spTree>
    <p:extLst>
      <p:ext uri="{BB962C8B-B14F-4D97-AF65-F5344CB8AC3E}">
        <p14:creationId xmlns:p14="http://schemas.microsoft.com/office/powerpoint/2010/main" val="2660239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r>
              <a:rPr lang="en-US" smtClean="0">
                <a:solidFill>
                  <a:prstClr val="black">
                    <a:tint val="75000"/>
                  </a:prstClr>
                </a:solidFill>
              </a:rPr>
              <a:t>05/2010</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black">
                    <a:tint val="75000"/>
                  </a:prstClr>
                </a:solidFill>
              </a:rPr>
              <a:t>Data as of Dec 2008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17D9295A-EBD2-42AF-B7EE-7CF0F7FE7DC6}"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76143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r>
              <a:rPr lang="en-US" smtClean="0">
                <a:solidFill>
                  <a:prstClr val="black">
                    <a:tint val="75000"/>
                  </a:prstClr>
                </a:solidFill>
              </a:rPr>
              <a:t>05/2010</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black">
                    <a:tint val="75000"/>
                  </a:prstClr>
                </a:solidFill>
              </a:rPr>
              <a:t>Data as of Dec 2008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A30E0EC-B1C3-4A8E-A996-43E47F6058F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01588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r>
              <a:rPr lang="en-US" smtClean="0">
                <a:solidFill>
                  <a:prstClr val="black">
                    <a:tint val="75000"/>
                  </a:prstClr>
                </a:solidFill>
              </a:rPr>
              <a:t>05/2010</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black">
                    <a:tint val="75000"/>
                  </a:prstClr>
                </a:solidFill>
              </a:rPr>
              <a:t>Data as of Dec 2008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5781EE8-8424-403F-A126-C80E55B9858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21532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r>
              <a:rPr lang="en-US" smtClean="0">
                <a:solidFill>
                  <a:prstClr val="black">
                    <a:tint val="75000"/>
                  </a:prstClr>
                </a:solidFill>
              </a:rPr>
              <a:t>05/2010</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n-US" smtClean="0">
                <a:solidFill>
                  <a:prstClr val="black">
                    <a:tint val="75000"/>
                  </a:prstClr>
                </a:solidFill>
              </a:rPr>
              <a:t>Data as of Dec 2008             </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FF8A3ECD-45F5-45C1-AF62-4A01627A2B3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784687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r>
              <a:rPr lang="en-US" smtClean="0">
                <a:solidFill>
                  <a:prstClr val="black">
                    <a:tint val="75000"/>
                  </a:prstClr>
                </a:solidFill>
              </a:rPr>
              <a:t>05/2010</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r>
              <a:rPr lang="en-US" smtClean="0">
                <a:solidFill>
                  <a:prstClr val="black">
                    <a:tint val="75000"/>
                  </a:prstClr>
                </a:solidFill>
              </a:rPr>
              <a:t>Data as of Dec 2008             </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B576E45F-4C73-40B3-917B-9DF89DD0B55A}"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378678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r>
              <a:rPr lang="en-US" smtClean="0">
                <a:solidFill>
                  <a:prstClr val="black">
                    <a:tint val="75000"/>
                  </a:prstClr>
                </a:solidFill>
              </a:rPr>
              <a:t>05/2010</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r>
              <a:rPr lang="en-US" smtClean="0">
                <a:solidFill>
                  <a:prstClr val="black">
                    <a:tint val="75000"/>
                  </a:prstClr>
                </a:solidFill>
              </a:rPr>
              <a:t>Data as of Dec 2008             </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1A916632-2357-4655-B933-B0144DA5E443}"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22773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solidFill>
                  <a:prstClr val="black">
                    <a:tint val="75000"/>
                  </a:prstClr>
                </a:solidFill>
              </a:rPr>
              <a:t>05/2010</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r>
              <a:rPr lang="en-US" smtClean="0">
                <a:solidFill>
                  <a:prstClr val="black">
                    <a:tint val="75000"/>
                  </a:prstClr>
                </a:solidFill>
              </a:rPr>
              <a:t>Data as of Dec 2008             </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5BD013C9-FC32-45AF-81C8-07D992F063D3}" type="slidenum">
              <a:rPr lang="en-US" smtClean="0">
                <a:solidFill>
                  <a:prstClr val="black">
                    <a:tint val="75000"/>
                  </a:prstClr>
                </a:solidFill>
              </a:rPr>
              <a:pPr>
                <a:defRPr/>
              </a:pPr>
              <a:t>‹#›</a:t>
            </a:fld>
            <a:endParaRPr lang="en-US" dirty="0">
              <a:solidFill>
                <a:prstClr val="black">
                  <a:tint val="75000"/>
                </a:prstClr>
              </a:solidFill>
            </a:endParaRPr>
          </a:p>
        </p:txBody>
      </p:sp>
      <p:pic>
        <p:nvPicPr>
          <p:cNvPr id="5" name="Picture 10" descr="stars-bars-af"/>
          <p:cNvPicPr>
            <a:picLocks noChangeAspect="1" noChangeArrowheads="1"/>
          </p:cNvPicPr>
          <p:nvPr userDrawn="1"/>
        </p:nvPicPr>
        <p:blipFill>
          <a:blip r:embed="rId2" cstate="print"/>
          <a:srcRect r="68889"/>
          <a:stretch>
            <a:fillRect/>
          </a:stretch>
        </p:blipFill>
        <p:spPr bwMode="auto">
          <a:xfrm>
            <a:off x="8509000" y="6357938"/>
            <a:ext cx="635000" cy="500062"/>
          </a:xfrm>
          <a:prstGeom prst="rect">
            <a:avLst/>
          </a:prstGeom>
          <a:noFill/>
          <a:ln w="9525" algn="ctr">
            <a:noFill/>
            <a:miter lim="800000"/>
            <a:headEnd/>
            <a:tailEnd/>
          </a:ln>
        </p:spPr>
      </p:pic>
    </p:spTree>
    <p:extLst>
      <p:ext uri="{BB962C8B-B14F-4D97-AF65-F5344CB8AC3E}">
        <p14:creationId xmlns:p14="http://schemas.microsoft.com/office/powerpoint/2010/main" val="25965806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r>
              <a:rPr lang="en-US" smtClean="0">
                <a:solidFill>
                  <a:prstClr val="black">
                    <a:tint val="75000"/>
                  </a:prstClr>
                </a:solidFill>
              </a:rPr>
              <a:t>05/2010</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n-US" smtClean="0">
                <a:solidFill>
                  <a:prstClr val="black">
                    <a:tint val="75000"/>
                  </a:prstClr>
                </a:solidFill>
              </a:rPr>
              <a:t>Data as of Dec 2008             </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36FF5737-487B-4055-943E-F0C7EAE7C4A1}"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86122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774523"/>
          </a:xfrm>
          <a:prstGeom prst="rect">
            <a:avLst/>
          </a:prstGeom>
        </p:spPr>
        <p:txBody>
          <a:bodyPr/>
          <a:lstStyle>
            <a:lvl1pPr algn="l">
              <a:defRPr sz="4000" b="1" i="0" u="none" cap="all" baseline="0">
                <a:solidFill>
                  <a:srgbClr val="434445"/>
                </a:solidFill>
                <a:latin typeface="Arial"/>
                <a:cs typeface="Arial"/>
              </a:defRPr>
            </a:lvl1pPr>
          </a:lstStyle>
          <a:p>
            <a:r>
              <a:rPr lang="en-US" dirty="0" smtClean="0"/>
              <a:t>SECTION TITLE GOES HERE</a:t>
            </a:r>
            <a:endParaRPr lang="en-US" dirty="0"/>
          </a:p>
        </p:txBody>
      </p:sp>
      <p:sp>
        <p:nvSpPr>
          <p:cNvPr id="3" name="Content Placeholder 2"/>
          <p:cNvSpPr>
            <a:spLocks noGrp="1"/>
          </p:cNvSpPr>
          <p:nvPr>
            <p:ph idx="1" hasCustomPrompt="1"/>
          </p:nvPr>
        </p:nvSpPr>
        <p:spPr>
          <a:xfrm>
            <a:off x="457200" y="3220437"/>
            <a:ext cx="8229600" cy="2307628"/>
          </a:xfrm>
          <a:prstGeom prst="rect">
            <a:avLst/>
          </a:prstGeom>
        </p:spPr>
        <p:txBody>
          <a:bodyPr/>
          <a:lstStyle>
            <a:lvl1pPr marL="548640" indent="-182880">
              <a:buClr>
                <a:srgbClr val="AC0D1C"/>
              </a:buClr>
              <a:buSzPct val="75000"/>
              <a:buFont typeface="Arial"/>
              <a:buChar char="•"/>
              <a:defRPr sz="1800" b="0" i="0">
                <a:latin typeface="Arial"/>
                <a:cs typeface="Arial"/>
              </a:defRPr>
            </a:lvl1pPr>
            <a:lvl2pPr marL="914400" indent="-182880">
              <a:buClr>
                <a:srgbClr val="AC0D1C"/>
              </a:buClr>
              <a:defRPr sz="1800" b="0" i="0">
                <a:solidFill>
                  <a:schemeClr val="tx1">
                    <a:lumMod val="50000"/>
                    <a:lumOff val="50000"/>
                  </a:schemeClr>
                </a:solidFill>
                <a:latin typeface="Arial"/>
                <a:cs typeface="Arial"/>
              </a:defRPr>
            </a:lvl2pPr>
            <a:lvl3pPr marL="1188720" indent="-182880">
              <a:buClr>
                <a:srgbClr val="AC0D1C"/>
              </a:buClr>
              <a:buSzPct val="50000"/>
              <a:buFont typeface="Wingdings" charset="2"/>
              <a:buChar char="v"/>
              <a:defRPr sz="1800" b="0" i="0">
                <a:solidFill>
                  <a:schemeClr val="tx1">
                    <a:lumMod val="50000"/>
                    <a:lumOff val="50000"/>
                  </a:schemeClr>
                </a:solidFill>
                <a:latin typeface="Arial"/>
                <a:cs typeface="Arial"/>
              </a:defRPr>
            </a:lvl3pPr>
            <a:lvl4pPr marL="1463040" indent="-182880">
              <a:buClr>
                <a:srgbClr val="AC0D1C"/>
              </a:buClr>
              <a:buSzPct val="75000"/>
              <a:buFont typeface="Wingdings" charset="2"/>
              <a:buChar char="Ø"/>
              <a:defRPr sz="1800" b="0" i="0">
                <a:solidFill>
                  <a:schemeClr val="tx1">
                    <a:lumMod val="50000"/>
                    <a:lumOff val="50000"/>
                  </a:schemeClr>
                </a:solidFill>
                <a:latin typeface="Arial"/>
                <a:cs typeface="Arial"/>
              </a:defRPr>
            </a:lvl4pPr>
            <a:lvl5pPr marL="1737360" indent="-182880">
              <a:buClr>
                <a:srgbClr val="AC0D1C"/>
              </a:buClr>
              <a:buSzPct val="75000"/>
              <a:defRPr sz="1800" b="0" i="0">
                <a:solidFill>
                  <a:schemeClr val="tx1">
                    <a:lumMod val="50000"/>
                    <a:lumOff val="50000"/>
                  </a:schemeClr>
                </a:solidFill>
                <a:latin typeface="Arial"/>
                <a:cs typeface="Arial"/>
              </a:defRPr>
            </a:lvl5pPr>
          </a:lstStyle>
          <a:p>
            <a:pPr lvl="0"/>
            <a:r>
              <a:rPr lang="en-US" dirty="0" smtClean="0"/>
              <a:t>Example of bullet treatment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hasCustomPrompt="1"/>
          </p:nvPr>
        </p:nvSpPr>
        <p:spPr>
          <a:xfrm>
            <a:off x="457200" y="1453991"/>
            <a:ext cx="8229600" cy="426786"/>
          </a:xfrm>
          <a:prstGeom prst="rect">
            <a:avLst/>
          </a:prstGeom>
        </p:spPr>
        <p:txBody>
          <a:bodyPr/>
          <a:lstStyle>
            <a:lvl1pPr marL="0" indent="0">
              <a:buNone/>
              <a:defRPr sz="2600" b="1" i="0" cap="all">
                <a:solidFill>
                  <a:srgbClr val="AC0D1C"/>
                </a:solidFill>
                <a:latin typeface="Arial"/>
                <a:cs typeface="Arial"/>
              </a:defRPr>
            </a:lvl1pPr>
            <a:lvl2pPr marL="457200" indent="0">
              <a:buNone/>
              <a:defRPr b="0" i="0">
                <a:latin typeface="Arial"/>
                <a:cs typeface="Arial"/>
              </a:defRPr>
            </a:lvl2pPr>
            <a:lvl3pPr>
              <a:defRPr b="0" i="0">
                <a:latin typeface="Arial"/>
                <a:cs typeface="Arial"/>
              </a:defRPr>
            </a:lvl3pPr>
            <a:lvl4pPr>
              <a:defRPr b="0" i="0">
                <a:latin typeface="Arial"/>
                <a:cs typeface="Arial"/>
              </a:defRPr>
            </a:lvl4pPr>
            <a:lvl5pPr>
              <a:defRPr b="0" i="0">
                <a:latin typeface="Arial"/>
                <a:cs typeface="Arial"/>
              </a:defRPr>
            </a:lvl5pPr>
          </a:lstStyle>
          <a:p>
            <a:pPr lvl="0"/>
            <a:r>
              <a:rPr lang="en-US" dirty="0" smtClean="0"/>
              <a:t>SECTION HEADER </a:t>
            </a:r>
          </a:p>
        </p:txBody>
      </p:sp>
      <p:sp>
        <p:nvSpPr>
          <p:cNvPr id="8" name="Content Placeholder 2"/>
          <p:cNvSpPr>
            <a:spLocks noGrp="1"/>
          </p:cNvSpPr>
          <p:nvPr>
            <p:ph idx="14" hasCustomPrompt="1"/>
          </p:nvPr>
        </p:nvSpPr>
        <p:spPr>
          <a:xfrm>
            <a:off x="457200" y="2009377"/>
            <a:ext cx="8229600" cy="1082886"/>
          </a:xfrm>
          <a:prstGeom prst="rect">
            <a:avLst/>
          </a:prstGeom>
        </p:spPr>
        <p:txBody>
          <a:bodyPr/>
          <a:lstStyle>
            <a:lvl1pPr marL="0" indent="0">
              <a:buNone/>
              <a:defRPr sz="1800" b="0" i="0" baseline="0">
                <a:solidFill>
                  <a:schemeClr val="tx1"/>
                </a:solidFill>
                <a:latin typeface="Arial"/>
                <a:cs typeface="Arial"/>
              </a:defRPr>
            </a:lvl1pPr>
            <a:lvl2pPr marL="457200" indent="0">
              <a:buNone/>
              <a:defRPr b="0" i="0">
                <a:latin typeface="Arial"/>
                <a:cs typeface="Arial"/>
              </a:defRPr>
            </a:lvl2pPr>
            <a:lvl3pPr>
              <a:defRPr b="0" i="0">
                <a:latin typeface="Arial"/>
                <a:cs typeface="Arial"/>
              </a:defRPr>
            </a:lvl3pPr>
            <a:lvl4pPr>
              <a:defRPr b="0" i="0">
                <a:latin typeface="Arial"/>
                <a:cs typeface="Arial"/>
              </a:defRPr>
            </a:lvl4pPr>
            <a:lvl5pPr>
              <a:defRPr b="0" i="0">
                <a:latin typeface="Arial"/>
                <a:cs typeface="Arial"/>
              </a:defRPr>
            </a:lvl5pPr>
          </a:lstStyle>
          <a:p>
            <a:pPr lvl="0"/>
            <a:r>
              <a:rPr lang="en-US" dirty="0" smtClean="0"/>
              <a:t>Body copy goes here</a:t>
            </a:r>
          </a:p>
        </p:txBody>
      </p:sp>
    </p:spTree>
    <p:extLst>
      <p:ext uri="{BB962C8B-B14F-4D97-AF65-F5344CB8AC3E}">
        <p14:creationId xmlns:p14="http://schemas.microsoft.com/office/powerpoint/2010/main" val="22464197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r>
              <a:rPr lang="en-US" smtClean="0">
                <a:solidFill>
                  <a:prstClr val="black">
                    <a:tint val="75000"/>
                  </a:prstClr>
                </a:solidFill>
              </a:rPr>
              <a:t>05/2010</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n-US" smtClean="0">
                <a:solidFill>
                  <a:prstClr val="black">
                    <a:tint val="75000"/>
                  </a:prstClr>
                </a:solidFill>
              </a:rPr>
              <a:t>Data as of Dec 2008             </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CACEA002-BC7C-4354-A011-E9D4A59BDEB0}"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452288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r>
              <a:rPr lang="en-US" smtClean="0">
                <a:solidFill>
                  <a:prstClr val="black">
                    <a:tint val="75000"/>
                  </a:prstClr>
                </a:solidFill>
              </a:rPr>
              <a:t>05/2010</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black">
                    <a:tint val="75000"/>
                  </a:prstClr>
                </a:solidFill>
              </a:rPr>
              <a:t>Data as of Dec 2008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1DDE326-7005-438F-8B0F-3D11D6A212E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002657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r>
              <a:rPr lang="en-US" smtClean="0">
                <a:solidFill>
                  <a:prstClr val="black">
                    <a:tint val="75000"/>
                  </a:prstClr>
                </a:solidFill>
              </a:rPr>
              <a:t>05/2010</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black">
                    <a:tint val="75000"/>
                  </a:prstClr>
                </a:solidFill>
              </a:rPr>
              <a:t>Data as of Dec 2008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8CBB21EA-4CC6-4C13-9C90-5F14CAAE204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629714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3886200"/>
          </a:xfrm>
        </p:spPr>
        <p:txBody>
          <a:bodyPr>
            <a:normAutofit/>
          </a:bodyPr>
          <a:lstStyle/>
          <a:p>
            <a:pPr lvl="0"/>
            <a:endParaRPr lang="en-US" noProof="0" dirty="0"/>
          </a:p>
        </p:txBody>
      </p:sp>
      <p:sp>
        <p:nvSpPr>
          <p:cNvPr id="4" name="Footer Placeholder 3"/>
          <p:cNvSpPr>
            <a:spLocks noGrp="1"/>
          </p:cNvSpPr>
          <p:nvPr>
            <p:ph type="ftr" sz="quarter" idx="10"/>
          </p:nvPr>
        </p:nvSpPr>
        <p:spPr>
          <a:xfrm>
            <a:off x="3124200" y="6248400"/>
            <a:ext cx="2895600" cy="457200"/>
          </a:xfrm>
        </p:spPr>
        <p:txBody>
          <a:bodyPr/>
          <a:lstStyle>
            <a:lvl1pPr>
              <a:defRPr/>
            </a:lvl1pPr>
          </a:lstStyle>
          <a:p>
            <a:pPr>
              <a:defRPr/>
            </a:pPr>
            <a:r>
              <a:rPr lang="en-US">
                <a:solidFill>
                  <a:prstClr val="black">
                    <a:tint val="75000"/>
                  </a:prstClr>
                </a:solidFill>
              </a:rPr>
              <a:t>Data as of Dec 2008             </a:t>
            </a:r>
          </a:p>
        </p:txBody>
      </p:sp>
      <p:sp>
        <p:nvSpPr>
          <p:cNvPr id="5" name="Slide Number Placeholder 4"/>
          <p:cNvSpPr>
            <a:spLocks noGrp="1"/>
          </p:cNvSpPr>
          <p:nvPr>
            <p:ph type="sldNum" sz="quarter" idx="11"/>
          </p:nvPr>
        </p:nvSpPr>
        <p:spPr>
          <a:xfrm>
            <a:off x="6553200" y="6248400"/>
            <a:ext cx="2133600" cy="457200"/>
          </a:xfrm>
        </p:spPr>
        <p:txBody>
          <a:bodyPr/>
          <a:lstStyle>
            <a:lvl1pPr>
              <a:defRPr/>
            </a:lvl1pPr>
          </a:lstStyle>
          <a:p>
            <a:pPr>
              <a:defRPr/>
            </a:pPr>
            <a:fld id="{3E3870B2-F83E-4B13-9111-8BDA758DBB10}" type="slidenum">
              <a:rPr lang="en-US">
                <a:solidFill>
                  <a:prstClr val="black">
                    <a:tint val="75000"/>
                  </a:prstClr>
                </a:solidFill>
              </a:rPr>
              <a:pPr>
                <a:defRPr/>
              </a:pPr>
              <a:t>‹#›</a:t>
            </a:fld>
            <a:endParaRPr lang="en-US" dirty="0">
              <a:solidFill>
                <a:prstClr val="black">
                  <a:tint val="75000"/>
                </a:prstClr>
              </a:solidFill>
            </a:endParaRPr>
          </a:p>
        </p:txBody>
      </p:sp>
      <p:sp>
        <p:nvSpPr>
          <p:cNvPr id="6" name="Date Placeholder 5"/>
          <p:cNvSpPr>
            <a:spLocks noGrp="1"/>
          </p:cNvSpPr>
          <p:nvPr>
            <p:ph type="dt" sz="half" idx="12"/>
          </p:nvPr>
        </p:nvSpPr>
        <p:spPr>
          <a:xfrm>
            <a:off x="457200" y="6245225"/>
            <a:ext cx="2133600" cy="476250"/>
          </a:xfrm>
        </p:spPr>
        <p:txBody>
          <a:bodyPr/>
          <a:lstStyle>
            <a:lvl1pPr>
              <a:defRPr/>
            </a:lvl1pPr>
          </a:lstStyle>
          <a:p>
            <a:pPr>
              <a:defRPr/>
            </a:pPr>
            <a:r>
              <a:rPr lang="en-US">
                <a:solidFill>
                  <a:prstClr val="black">
                    <a:tint val="75000"/>
                  </a:prstClr>
                </a:solidFill>
              </a:rPr>
              <a:t>05/2010</a:t>
            </a:r>
          </a:p>
        </p:txBody>
      </p:sp>
    </p:spTree>
    <p:extLst>
      <p:ext uri="{BB962C8B-B14F-4D97-AF65-F5344CB8AC3E}">
        <p14:creationId xmlns:p14="http://schemas.microsoft.com/office/powerpoint/2010/main" val="38417626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10" name="Title 9"/>
          <p:cNvSpPr>
            <a:spLocks noGrp="1"/>
          </p:cNvSpPr>
          <p:nvPr>
            <p:ph type="title"/>
          </p:nvPr>
        </p:nvSpPr>
        <p:spPr/>
        <p:txBody>
          <a:bodyPr/>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r>
              <a:rPr lang="en-US">
                <a:solidFill>
                  <a:prstClr val="black">
                    <a:tint val="75000"/>
                  </a:prstClr>
                </a:solidFill>
              </a:rPr>
              <a:t>05/2010</a:t>
            </a:r>
          </a:p>
        </p:txBody>
      </p:sp>
      <p:sp>
        <p:nvSpPr>
          <p:cNvPr id="5" name="Footer Placeholder 21"/>
          <p:cNvSpPr>
            <a:spLocks noGrp="1"/>
          </p:cNvSpPr>
          <p:nvPr>
            <p:ph type="ftr" sz="quarter" idx="11"/>
          </p:nvPr>
        </p:nvSpPr>
        <p:spPr/>
        <p:txBody>
          <a:bodyPr/>
          <a:lstStyle>
            <a:lvl1pPr>
              <a:defRPr/>
            </a:lvl1pPr>
          </a:lstStyle>
          <a:p>
            <a:pPr>
              <a:defRPr/>
            </a:pPr>
            <a:r>
              <a:rPr lang="en-US">
                <a:solidFill>
                  <a:prstClr val="black">
                    <a:tint val="75000"/>
                  </a:prstClr>
                </a:solidFill>
              </a:rPr>
              <a:t>Data as of Dec 2008             </a:t>
            </a:r>
          </a:p>
        </p:txBody>
      </p:sp>
      <p:sp>
        <p:nvSpPr>
          <p:cNvPr id="6" name="Slide Number Placeholder 17"/>
          <p:cNvSpPr>
            <a:spLocks noGrp="1"/>
          </p:cNvSpPr>
          <p:nvPr>
            <p:ph type="sldNum" sz="quarter" idx="12"/>
          </p:nvPr>
        </p:nvSpPr>
        <p:spPr/>
        <p:txBody>
          <a:bodyPr/>
          <a:lstStyle>
            <a:lvl1pPr>
              <a:defRPr/>
            </a:lvl1pPr>
          </a:lstStyle>
          <a:p>
            <a:pPr>
              <a:defRPr/>
            </a:pPr>
            <a:fld id="{50EE819A-5DF0-4ED9-BA57-5DDA550493B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023684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r>
              <a:rPr lang="en-US" smtClean="0">
                <a:solidFill>
                  <a:prstClr val="black">
                    <a:tint val="75000"/>
                  </a:prstClr>
                </a:solidFill>
              </a:rPr>
              <a:t>05/2010</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black">
                    <a:tint val="75000"/>
                  </a:prstClr>
                </a:solidFill>
              </a:rPr>
              <a:t>Data as of Dec 2008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17D9295A-EBD2-42AF-B7EE-7CF0F7FE7DC6}"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076379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r>
              <a:rPr lang="en-US" smtClean="0">
                <a:solidFill>
                  <a:prstClr val="black">
                    <a:tint val="75000"/>
                  </a:prstClr>
                </a:solidFill>
              </a:rPr>
              <a:t>05/2010</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black">
                    <a:tint val="75000"/>
                  </a:prstClr>
                </a:solidFill>
              </a:rPr>
              <a:t>Data as of Dec 2008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A30E0EC-B1C3-4A8E-A996-43E47F6058F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47005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r>
              <a:rPr lang="en-US" smtClean="0">
                <a:solidFill>
                  <a:prstClr val="black">
                    <a:tint val="75000"/>
                  </a:prstClr>
                </a:solidFill>
              </a:rPr>
              <a:t>05/2010</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black">
                    <a:tint val="75000"/>
                  </a:prstClr>
                </a:solidFill>
              </a:rPr>
              <a:t>Data as of Dec 2008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5781EE8-8424-403F-A126-C80E55B9858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434198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r>
              <a:rPr lang="en-US" smtClean="0">
                <a:solidFill>
                  <a:prstClr val="black">
                    <a:tint val="75000"/>
                  </a:prstClr>
                </a:solidFill>
              </a:rPr>
              <a:t>05/2010</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n-US" smtClean="0">
                <a:solidFill>
                  <a:prstClr val="black">
                    <a:tint val="75000"/>
                  </a:prstClr>
                </a:solidFill>
              </a:rPr>
              <a:t>Data as of Dec 2008             </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FF8A3ECD-45F5-45C1-AF62-4A01627A2B3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355393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r>
              <a:rPr lang="en-US" smtClean="0">
                <a:solidFill>
                  <a:prstClr val="black">
                    <a:tint val="75000"/>
                  </a:prstClr>
                </a:solidFill>
              </a:rPr>
              <a:t>05/2010</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r>
              <a:rPr lang="en-US" smtClean="0">
                <a:solidFill>
                  <a:prstClr val="black">
                    <a:tint val="75000"/>
                  </a:prstClr>
                </a:solidFill>
              </a:rPr>
              <a:t>Data as of Dec 2008             </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B576E45F-4C73-40B3-917B-9DF89DD0B55A}"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33699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F38E57C-A788-F747-9550-6A69924AC59D}" type="datetimeFigureOut">
              <a:rPr lang="en-US" smtClean="0"/>
              <a:t>2/25/2020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895E675-C0F5-6543-8E50-2814DA1C8B6E}" type="slidenum">
              <a:rPr lang="en-US" smtClean="0"/>
              <a:t>‹#›</a:t>
            </a:fld>
            <a:endParaRPr lang="en-US"/>
          </a:p>
        </p:txBody>
      </p:sp>
    </p:spTree>
    <p:extLst>
      <p:ext uri="{BB962C8B-B14F-4D97-AF65-F5344CB8AC3E}">
        <p14:creationId xmlns:p14="http://schemas.microsoft.com/office/powerpoint/2010/main" val="33446108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r>
              <a:rPr lang="en-US" smtClean="0">
                <a:solidFill>
                  <a:prstClr val="black">
                    <a:tint val="75000"/>
                  </a:prstClr>
                </a:solidFill>
              </a:rPr>
              <a:t>05/2010</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r>
              <a:rPr lang="en-US" smtClean="0">
                <a:solidFill>
                  <a:prstClr val="black">
                    <a:tint val="75000"/>
                  </a:prstClr>
                </a:solidFill>
              </a:rPr>
              <a:t>Data as of Dec 2008             </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1A916632-2357-4655-B933-B0144DA5E443}"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229492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solidFill>
                  <a:prstClr val="black">
                    <a:tint val="75000"/>
                  </a:prstClr>
                </a:solidFill>
              </a:rPr>
              <a:t>05/2010</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r>
              <a:rPr lang="en-US" smtClean="0">
                <a:solidFill>
                  <a:prstClr val="black">
                    <a:tint val="75000"/>
                  </a:prstClr>
                </a:solidFill>
              </a:rPr>
              <a:t>Data as of Dec 2008             </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5BD013C9-FC32-45AF-81C8-07D992F063D3}" type="slidenum">
              <a:rPr lang="en-US" smtClean="0">
                <a:solidFill>
                  <a:prstClr val="black">
                    <a:tint val="75000"/>
                  </a:prstClr>
                </a:solidFill>
              </a:rPr>
              <a:pPr>
                <a:defRPr/>
              </a:pPr>
              <a:t>‹#›</a:t>
            </a:fld>
            <a:endParaRPr lang="en-US" dirty="0">
              <a:solidFill>
                <a:prstClr val="black">
                  <a:tint val="75000"/>
                </a:prstClr>
              </a:solidFill>
            </a:endParaRPr>
          </a:p>
        </p:txBody>
      </p:sp>
      <p:pic>
        <p:nvPicPr>
          <p:cNvPr id="5" name="Picture 10" descr="stars-bars-af"/>
          <p:cNvPicPr>
            <a:picLocks noChangeAspect="1" noChangeArrowheads="1"/>
          </p:cNvPicPr>
          <p:nvPr userDrawn="1"/>
        </p:nvPicPr>
        <p:blipFill>
          <a:blip r:embed="rId2" cstate="print"/>
          <a:srcRect r="68889"/>
          <a:stretch>
            <a:fillRect/>
          </a:stretch>
        </p:blipFill>
        <p:spPr bwMode="auto">
          <a:xfrm>
            <a:off x="8509000" y="6357938"/>
            <a:ext cx="635000" cy="500062"/>
          </a:xfrm>
          <a:prstGeom prst="rect">
            <a:avLst/>
          </a:prstGeom>
          <a:noFill/>
          <a:ln w="9525" algn="ctr">
            <a:noFill/>
            <a:miter lim="800000"/>
            <a:headEnd/>
            <a:tailEnd/>
          </a:ln>
        </p:spPr>
      </p:pic>
    </p:spTree>
    <p:extLst>
      <p:ext uri="{BB962C8B-B14F-4D97-AF65-F5344CB8AC3E}">
        <p14:creationId xmlns:p14="http://schemas.microsoft.com/office/powerpoint/2010/main" val="20462053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r>
              <a:rPr lang="en-US" smtClean="0">
                <a:solidFill>
                  <a:prstClr val="black">
                    <a:tint val="75000"/>
                  </a:prstClr>
                </a:solidFill>
              </a:rPr>
              <a:t>05/2010</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n-US" smtClean="0">
                <a:solidFill>
                  <a:prstClr val="black">
                    <a:tint val="75000"/>
                  </a:prstClr>
                </a:solidFill>
              </a:rPr>
              <a:t>Data as of Dec 2008             </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36FF5737-487B-4055-943E-F0C7EAE7C4A1}"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575912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r>
              <a:rPr lang="en-US" smtClean="0">
                <a:solidFill>
                  <a:prstClr val="black">
                    <a:tint val="75000"/>
                  </a:prstClr>
                </a:solidFill>
              </a:rPr>
              <a:t>05/2010</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n-US" smtClean="0">
                <a:solidFill>
                  <a:prstClr val="black">
                    <a:tint val="75000"/>
                  </a:prstClr>
                </a:solidFill>
              </a:rPr>
              <a:t>Data as of Dec 2008             </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CACEA002-BC7C-4354-A011-E9D4A59BDEB0}"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228767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r>
              <a:rPr lang="en-US" smtClean="0">
                <a:solidFill>
                  <a:prstClr val="black">
                    <a:tint val="75000"/>
                  </a:prstClr>
                </a:solidFill>
              </a:rPr>
              <a:t>05/2010</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black">
                    <a:tint val="75000"/>
                  </a:prstClr>
                </a:solidFill>
              </a:rPr>
              <a:t>Data as of Dec 2008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1DDE326-7005-438F-8B0F-3D11D6A212E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798486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r>
              <a:rPr lang="en-US" smtClean="0">
                <a:solidFill>
                  <a:prstClr val="black">
                    <a:tint val="75000"/>
                  </a:prstClr>
                </a:solidFill>
              </a:rPr>
              <a:t>05/2010</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black">
                    <a:tint val="75000"/>
                  </a:prstClr>
                </a:solidFill>
              </a:rPr>
              <a:t>Data as of Dec 2008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8CBB21EA-4CC6-4C13-9C90-5F14CAAE204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941300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3886200"/>
          </a:xfrm>
        </p:spPr>
        <p:txBody>
          <a:bodyPr>
            <a:normAutofit/>
          </a:bodyPr>
          <a:lstStyle/>
          <a:p>
            <a:pPr lvl="0"/>
            <a:endParaRPr lang="en-US" noProof="0" dirty="0"/>
          </a:p>
        </p:txBody>
      </p:sp>
      <p:sp>
        <p:nvSpPr>
          <p:cNvPr id="4" name="Footer Placeholder 3"/>
          <p:cNvSpPr>
            <a:spLocks noGrp="1"/>
          </p:cNvSpPr>
          <p:nvPr>
            <p:ph type="ftr" sz="quarter" idx="10"/>
          </p:nvPr>
        </p:nvSpPr>
        <p:spPr>
          <a:xfrm>
            <a:off x="3124200" y="6248400"/>
            <a:ext cx="2895600" cy="457200"/>
          </a:xfrm>
        </p:spPr>
        <p:txBody>
          <a:bodyPr/>
          <a:lstStyle>
            <a:lvl1pPr>
              <a:defRPr/>
            </a:lvl1pPr>
          </a:lstStyle>
          <a:p>
            <a:pPr>
              <a:defRPr/>
            </a:pPr>
            <a:r>
              <a:rPr lang="en-US">
                <a:solidFill>
                  <a:prstClr val="black">
                    <a:tint val="75000"/>
                  </a:prstClr>
                </a:solidFill>
              </a:rPr>
              <a:t>Data as of Dec 2008             </a:t>
            </a:r>
          </a:p>
        </p:txBody>
      </p:sp>
      <p:sp>
        <p:nvSpPr>
          <p:cNvPr id="5" name="Slide Number Placeholder 4"/>
          <p:cNvSpPr>
            <a:spLocks noGrp="1"/>
          </p:cNvSpPr>
          <p:nvPr>
            <p:ph type="sldNum" sz="quarter" idx="11"/>
          </p:nvPr>
        </p:nvSpPr>
        <p:spPr>
          <a:xfrm>
            <a:off x="6553200" y="6248400"/>
            <a:ext cx="2133600" cy="457200"/>
          </a:xfrm>
        </p:spPr>
        <p:txBody>
          <a:bodyPr/>
          <a:lstStyle>
            <a:lvl1pPr>
              <a:defRPr/>
            </a:lvl1pPr>
          </a:lstStyle>
          <a:p>
            <a:pPr>
              <a:defRPr/>
            </a:pPr>
            <a:fld id="{3E3870B2-F83E-4B13-9111-8BDA758DBB10}" type="slidenum">
              <a:rPr lang="en-US">
                <a:solidFill>
                  <a:prstClr val="black">
                    <a:tint val="75000"/>
                  </a:prstClr>
                </a:solidFill>
              </a:rPr>
              <a:pPr>
                <a:defRPr/>
              </a:pPr>
              <a:t>‹#›</a:t>
            </a:fld>
            <a:endParaRPr lang="en-US" dirty="0">
              <a:solidFill>
                <a:prstClr val="black">
                  <a:tint val="75000"/>
                </a:prstClr>
              </a:solidFill>
            </a:endParaRPr>
          </a:p>
        </p:txBody>
      </p:sp>
      <p:sp>
        <p:nvSpPr>
          <p:cNvPr id="6" name="Date Placeholder 5"/>
          <p:cNvSpPr>
            <a:spLocks noGrp="1"/>
          </p:cNvSpPr>
          <p:nvPr>
            <p:ph type="dt" sz="half" idx="12"/>
          </p:nvPr>
        </p:nvSpPr>
        <p:spPr>
          <a:xfrm>
            <a:off x="457200" y="6245225"/>
            <a:ext cx="2133600" cy="476250"/>
          </a:xfrm>
        </p:spPr>
        <p:txBody>
          <a:bodyPr/>
          <a:lstStyle>
            <a:lvl1pPr>
              <a:defRPr/>
            </a:lvl1pPr>
          </a:lstStyle>
          <a:p>
            <a:pPr>
              <a:defRPr/>
            </a:pPr>
            <a:r>
              <a:rPr lang="en-US">
                <a:solidFill>
                  <a:prstClr val="black">
                    <a:tint val="75000"/>
                  </a:prstClr>
                </a:solidFill>
              </a:rPr>
              <a:t>05/2010</a:t>
            </a:r>
          </a:p>
        </p:txBody>
      </p:sp>
    </p:spTree>
    <p:extLst>
      <p:ext uri="{BB962C8B-B14F-4D97-AF65-F5344CB8AC3E}">
        <p14:creationId xmlns:p14="http://schemas.microsoft.com/office/powerpoint/2010/main" val="9095731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10" name="Title 9"/>
          <p:cNvSpPr>
            <a:spLocks noGrp="1"/>
          </p:cNvSpPr>
          <p:nvPr>
            <p:ph type="title"/>
          </p:nvPr>
        </p:nvSpPr>
        <p:spPr/>
        <p:txBody>
          <a:bodyPr/>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r>
              <a:rPr lang="en-US">
                <a:solidFill>
                  <a:prstClr val="black">
                    <a:tint val="75000"/>
                  </a:prstClr>
                </a:solidFill>
              </a:rPr>
              <a:t>05/2010</a:t>
            </a:r>
          </a:p>
        </p:txBody>
      </p:sp>
      <p:sp>
        <p:nvSpPr>
          <p:cNvPr id="5" name="Footer Placeholder 21"/>
          <p:cNvSpPr>
            <a:spLocks noGrp="1"/>
          </p:cNvSpPr>
          <p:nvPr>
            <p:ph type="ftr" sz="quarter" idx="11"/>
          </p:nvPr>
        </p:nvSpPr>
        <p:spPr/>
        <p:txBody>
          <a:bodyPr/>
          <a:lstStyle>
            <a:lvl1pPr>
              <a:defRPr/>
            </a:lvl1pPr>
          </a:lstStyle>
          <a:p>
            <a:pPr>
              <a:defRPr/>
            </a:pPr>
            <a:r>
              <a:rPr lang="en-US">
                <a:solidFill>
                  <a:prstClr val="black">
                    <a:tint val="75000"/>
                  </a:prstClr>
                </a:solidFill>
              </a:rPr>
              <a:t>Data as of Dec 2008             </a:t>
            </a:r>
          </a:p>
        </p:txBody>
      </p:sp>
      <p:sp>
        <p:nvSpPr>
          <p:cNvPr id="6" name="Slide Number Placeholder 17"/>
          <p:cNvSpPr>
            <a:spLocks noGrp="1"/>
          </p:cNvSpPr>
          <p:nvPr>
            <p:ph type="sldNum" sz="quarter" idx="12"/>
          </p:nvPr>
        </p:nvSpPr>
        <p:spPr/>
        <p:txBody>
          <a:bodyPr/>
          <a:lstStyle>
            <a:lvl1pPr>
              <a:defRPr/>
            </a:lvl1pPr>
          </a:lstStyle>
          <a:p>
            <a:pPr>
              <a:defRPr/>
            </a:pPr>
            <a:fld id="{50EE819A-5DF0-4ED9-BA57-5DDA550493B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747619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r>
              <a:rPr lang="en-US" smtClean="0">
                <a:solidFill>
                  <a:prstClr val="black">
                    <a:tint val="75000"/>
                  </a:prstClr>
                </a:solidFill>
              </a:rPr>
              <a:t>05/2010</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black">
                    <a:tint val="75000"/>
                  </a:prstClr>
                </a:solidFill>
              </a:rPr>
              <a:t>Data as of Dec 2008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17D9295A-EBD2-42AF-B7EE-7CF0F7FE7DC6}"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132603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r>
              <a:rPr lang="en-US" smtClean="0">
                <a:solidFill>
                  <a:prstClr val="black">
                    <a:tint val="75000"/>
                  </a:prstClr>
                </a:solidFill>
              </a:rPr>
              <a:t>05/2010</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black">
                    <a:tint val="75000"/>
                  </a:prstClr>
                </a:solidFill>
              </a:rPr>
              <a:t>Data as of Dec 2008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A30E0EC-B1C3-4A8E-A996-43E47F6058F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3325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F38E57C-A788-F747-9550-6A69924AC59D}" type="datetimeFigureOut">
              <a:rPr lang="en-US" smtClean="0"/>
              <a:t>2/25/2020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895E675-C0F5-6543-8E50-2814DA1C8B6E}" type="slidenum">
              <a:rPr lang="en-US" smtClean="0"/>
              <a:t>‹#›</a:t>
            </a:fld>
            <a:endParaRPr lang="en-US"/>
          </a:p>
        </p:txBody>
      </p:sp>
    </p:spTree>
    <p:extLst>
      <p:ext uri="{BB962C8B-B14F-4D97-AF65-F5344CB8AC3E}">
        <p14:creationId xmlns:p14="http://schemas.microsoft.com/office/powerpoint/2010/main" val="35589868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r>
              <a:rPr lang="en-US" smtClean="0">
                <a:solidFill>
                  <a:prstClr val="black">
                    <a:tint val="75000"/>
                  </a:prstClr>
                </a:solidFill>
              </a:rPr>
              <a:t>05/2010</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black">
                    <a:tint val="75000"/>
                  </a:prstClr>
                </a:solidFill>
              </a:rPr>
              <a:t>Data as of Dec 2008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5781EE8-8424-403F-A126-C80E55B9858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03336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r>
              <a:rPr lang="en-US" smtClean="0">
                <a:solidFill>
                  <a:prstClr val="black">
                    <a:tint val="75000"/>
                  </a:prstClr>
                </a:solidFill>
              </a:rPr>
              <a:t>05/2010</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n-US" smtClean="0">
                <a:solidFill>
                  <a:prstClr val="black">
                    <a:tint val="75000"/>
                  </a:prstClr>
                </a:solidFill>
              </a:rPr>
              <a:t>Data as of Dec 2008             </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FF8A3ECD-45F5-45C1-AF62-4A01627A2B3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415646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r>
              <a:rPr lang="en-US" smtClean="0">
                <a:solidFill>
                  <a:prstClr val="black">
                    <a:tint val="75000"/>
                  </a:prstClr>
                </a:solidFill>
              </a:rPr>
              <a:t>05/2010</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r>
              <a:rPr lang="en-US" smtClean="0">
                <a:solidFill>
                  <a:prstClr val="black">
                    <a:tint val="75000"/>
                  </a:prstClr>
                </a:solidFill>
              </a:rPr>
              <a:t>Data as of Dec 2008             </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B576E45F-4C73-40B3-917B-9DF89DD0B55A}"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051628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r>
              <a:rPr lang="en-US" smtClean="0">
                <a:solidFill>
                  <a:prstClr val="black">
                    <a:tint val="75000"/>
                  </a:prstClr>
                </a:solidFill>
              </a:rPr>
              <a:t>05/2010</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r>
              <a:rPr lang="en-US" smtClean="0">
                <a:solidFill>
                  <a:prstClr val="black">
                    <a:tint val="75000"/>
                  </a:prstClr>
                </a:solidFill>
              </a:rPr>
              <a:t>Data as of Dec 2008             </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1A916632-2357-4655-B933-B0144DA5E443}"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130067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solidFill>
                  <a:prstClr val="black">
                    <a:tint val="75000"/>
                  </a:prstClr>
                </a:solidFill>
              </a:rPr>
              <a:t>05/2010</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r>
              <a:rPr lang="en-US" smtClean="0">
                <a:solidFill>
                  <a:prstClr val="black">
                    <a:tint val="75000"/>
                  </a:prstClr>
                </a:solidFill>
              </a:rPr>
              <a:t>Data as of Dec 2008             </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5BD013C9-FC32-45AF-81C8-07D992F063D3}" type="slidenum">
              <a:rPr lang="en-US" smtClean="0">
                <a:solidFill>
                  <a:prstClr val="black">
                    <a:tint val="75000"/>
                  </a:prstClr>
                </a:solidFill>
              </a:rPr>
              <a:pPr>
                <a:defRPr/>
              </a:pPr>
              <a:t>‹#›</a:t>
            </a:fld>
            <a:endParaRPr lang="en-US" dirty="0">
              <a:solidFill>
                <a:prstClr val="black">
                  <a:tint val="75000"/>
                </a:prstClr>
              </a:solidFill>
            </a:endParaRPr>
          </a:p>
        </p:txBody>
      </p:sp>
      <p:pic>
        <p:nvPicPr>
          <p:cNvPr id="5" name="Picture 10" descr="stars-bars-af"/>
          <p:cNvPicPr>
            <a:picLocks noChangeAspect="1" noChangeArrowheads="1"/>
          </p:cNvPicPr>
          <p:nvPr userDrawn="1"/>
        </p:nvPicPr>
        <p:blipFill>
          <a:blip r:embed="rId2" cstate="print"/>
          <a:srcRect r="68889"/>
          <a:stretch>
            <a:fillRect/>
          </a:stretch>
        </p:blipFill>
        <p:spPr bwMode="auto">
          <a:xfrm>
            <a:off x="8509000" y="6357938"/>
            <a:ext cx="635000" cy="500062"/>
          </a:xfrm>
          <a:prstGeom prst="rect">
            <a:avLst/>
          </a:prstGeom>
          <a:noFill/>
          <a:ln w="9525" algn="ctr">
            <a:noFill/>
            <a:miter lim="800000"/>
            <a:headEnd/>
            <a:tailEnd/>
          </a:ln>
        </p:spPr>
      </p:pic>
    </p:spTree>
    <p:extLst>
      <p:ext uri="{BB962C8B-B14F-4D97-AF65-F5344CB8AC3E}">
        <p14:creationId xmlns:p14="http://schemas.microsoft.com/office/powerpoint/2010/main" val="26159499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r>
              <a:rPr lang="en-US" smtClean="0">
                <a:solidFill>
                  <a:prstClr val="black">
                    <a:tint val="75000"/>
                  </a:prstClr>
                </a:solidFill>
              </a:rPr>
              <a:t>05/2010</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n-US" smtClean="0">
                <a:solidFill>
                  <a:prstClr val="black">
                    <a:tint val="75000"/>
                  </a:prstClr>
                </a:solidFill>
              </a:rPr>
              <a:t>Data as of Dec 2008             </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36FF5737-487B-4055-943E-F0C7EAE7C4A1}"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826899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r>
              <a:rPr lang="en-US" smtClean="0">
                <a:solidFill>
                  <a:prstClr val="black">
                    <a:tint val="75000"/>
                  </a:prstClr>
                </a:solidFill>
              </a:rPr>
              <a:t>05/2010</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n-US" smtClean="0">
                <a:solidFill>
                  <a:prstClr val="black">
                    <a:tint val="75000"/>
                  </a:prstClr>
                </a:solidFill>
              </a:rPr>
              <a:t>Data as of Dec 2008             </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CACEA002-BC7C-4354-A011-E9D4A59BDEB0}"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54682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r>
              <a:rPr lang="en-US" smtClean="0">
                <a:solidFill>
                  <a:prstClr val="black">
                    <a:tint val="75000"/>
                  </a:prstClr>
                </a:solidFill>
              </a:rPr>
              <a:t>05/2010</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black">
                    <a:tint val="75000"/>
                  </a:prstClr>
                </a:solidFill>
              </a:rPr>
              <a:t>Data as of Dec 2008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1DDE326-7005-438F-8B0F-3D11D6A212E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485737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r>
              <a:rPr lang="en-US" smtClean="0">
                <a:solidFill>
                  <a:prstClr val="black">
                    <a:tint val="75000"/>
                  </a:prstClr>
                </a:solidFill>
              </a:rPr>
              <a:t>05/2010</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black">
                    <a:tint val="75000"/>
                  </a:prstClr>
                </a:solidFill>
              </a:rPr>
              <a:t>Data as of Dec 2008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8CBB21EA-4CC6-4C13-9C90-5F14CAAE204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518755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3886200"/>
          </a:xfrm>
        </p:spPr>
        <p:txBody>
          <a:bodyPr>
            <a:normAutofit/>
          </a:bodyPr>
          <a:lstStyle/>
          <a:p>
            <a:pPr lvl="0"/>
            <a:endParaRPr lang="en-US" noProof="0" dirty="0"/>
          </a:p>
        </p:txBody>
      </p:sp>
      <p:sp>
        <p:nvSpPr>
          <p:cNvPr id="4" name="Footer Placeholder 3"/>
          <p:cNvSpPr>
            <a:spLocks noGrp="1"/>
          </p:cNvSpPr>
          <p:nvPr>
            <p:ph type="ftr" sz="quarter" idx="10"/>
          </p:nvPr>
        </p:nvSpPr>
        <p:spPr>
          <a:xfrm>
            <a:off x="3124200" y="6248400"/>
            <a:ext cx="2895600" cy="457200"/>
          </a:xfrm>
        </p:spPr>
        <p:txBody>
          <a:bodyPr/>
          <a:lstStyle>
            <a:lvl1pPr>
              <a:defRPr/>
            </a:lvl1pPr>
          </a:lstStyle>
          <a:p>
            <a:pPr>
              <a:defRPr/>
            </a:pPr>
            <a:r>
              <a:rPr lang="en-US">
                <a:solidFill>
                  <a:prstClr val="black">
                    <a:tint val="75000"/>
                  </a:prstClr>
                </a:solidFill>
              </a:rPr>
              <a:t>Data as of Dec 2008             </a:t>
            </a:r>
          </a:p>
        </p:txBody>
      </p:sp>
      <p:sp>
        <p:nvSpPr>
          <p:cNvPr id="5" name="Slide Number Placeholder 4"/>
          <p:cNvSpPr>
            <a:spLocks noGrp="1"/>
          </p:cNvSpPr>
          <p:nvPr>
            <p:ph type="sldNum" sz="quarter" idx="11"/>
          </p:nvPr>
        </p:nvSpPr>
        <p:spPr>
          <a:xfrm>
            <a:off x="6553200" y="6248400"/>
            <a:ext cx="2133600" cy="457200"/>
          </a:xfrm>
        </p:spPr>
        <p:txBody>
          <a:bodyPr/>
          <a:lstStyle>
            <a:lvl1pPr>
              <a:defRPr/>
            </a:lvl1pPr>
          </a:lstStyle>
          <a:p>
            <a:pPr>
              <a:defRPr/>
            </a:pPr>
            <a:fld id="{3E3870B2-F83E-4B13-9111-8BDA758DBB10}" type="slidenum">
              <a:rPr lang="en-US">
                <a:solidFill>
                  <a:prstClr val="black">
                    <a:tint val="75000"/>
                  </a:prstClr>
                </a:solidFill>
              </a:rPr>
              <a:pPr>
                <a:defRPr/>
              </a:pPr>
              <a:t>‹#›</a:t>
            </a:fld>
            <a:endParaRPr lang="en-US" dirty="0">
              <a:solidFill>
                <a:prstClr val="black">
                  <a:tint val="75000"/>
                </a:prstClr>
              </a:solidFill>
            </a:endParaRPr>
          </a:p>
        </p:txBody>
      </p:sp>
      <p:sp>
        <p:nvSpPr>
          <p:cNvPr id="6" name="Date Placeholder 5"/>
          <p:cNvSpPr>
            <a:spLocks noGrp="1"/>
          </p:cNvSpPr>
          <p:nvPr>
            <p:ph type="dt" sz="half" idx="12"/>
          </p:nvPr>
        </p:nvSpPr>
        <p:spPr>
          <a:xfrm>
            <a:off x="457200" y="6245225"/>
            <a:ext cx="2133600" cy="476250"/>
          </a:xfrm>
        </p:spPr>
        <p:txBody>
          <a:bodyPr/>
          <a:lstStyle>
            <a:lvl1pPr>
              <a:defRPr/>
            </a:lvl1pPr>
          </a:lstStyle>
          <a:p>
            <a:pPr>
              <a:defRPr/>
            </a:pPr>
            <a:r>
              <a:rPr lang="en-US">
                <a:solidFill>
                  <a:prstClr val="black">
                    <a:tint val="75000"/>
                  </a:prstClr>
                </a:solidFill>
              </a:rPr>
              <a:t>05/2010</a:t>
            </a:r>
          </a:p>
        </p:txBody>
      </p:sp>
    </p:spTree>
    <p:extLst>
      <p:ext uri="{BB962C8B-B14F-4D97-AF65-F5344CB8AC3E}">
        <p14:creationId xmlns:p14="http://schemas.microsoft.com/office/powerpoint/2010/main" val="1212687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F38E57C-A788-F747-9550-6A69924AC59D}" type="datetimeFigureOut">
              <a:rPr lang="en-US" smtClean="0"/>
              <a:t>2/25/2020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8895E675-C0F5-6543-8E50-2814DA1C8B6E}" type="slidenum">
              <a:rPr lang="en-US" smtClean="0"/>
              <a:t>‹#›</a:t>
            </a:fld>
            <a:endParaRPr lang="en-US"/>
          </a:p>
        </p:txBody>
      </p:sp>
    </p:spTree>
    <p:extLst>
      <p:ext uri="{BB962C8B-B14F-4D97-AF65-F5344CB8AC3E}">
        <p14:creationId xmlns:p14="http://schemas.microsoft.com/office/powerpoint/2010/main" val="6510683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10" name="Title 9"/>
          <p:cNvSpPr>
            <a:spLocks noGrp="1"/>
          </p:cNvSpPr>
          <p:nvPr>
            <p:ph type="title"/>
          </p:nvPr>
        </p:nvSpPr>
        <p:spPr/>
        <p:txBody>
          <a:bodyPr/>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r>
              <a:rPr lang="en-US">
                <a:solidFill>
                  <a:prstClr val="black">
                    <a:tint val="75000"/>
                  </a:prstClr>
                </a:solidFill>
              </a:rPr>
              <a:t>05/2010</a:t>
            </a:r>
          </a:p>
        </p:txBody>
      </p:sp>
      <p:sp>
        <p:nvSpPr>
          <p:cNvPr id="5" name="Footer Placeholder 21"/>
          <p:cNvSpPr>
            <a:spLocks noGrp="1"/>
          </p:cNvSpPr>
          <p:nvPr>
            <p:ph type="ftr" sz="quarter" idx="11"/>
          </p:nvPr>
        </p:nvSpPr>
        <p:spPr/>
        <p:txBody>
          <a:bodyPr/>
          <a:lstStyle>
            <a:lvl1pPr>
              <a:defRPr/>
            </a:lvl1pPr>
          </a:lstStyle>
          <a:p>
            <a:pPr>
              <a:defRPr/>
            </a:pPr>
            <a:r>
              <a:rPr lang="en-US">
                <a:solidFill>
                  <a:prstClr val="black">
                    <a:tint val="75000"/>
                  </a:prstClr>
                </a:solidFill>
              </a:rPr>
              <a:t>Data as of Dec 2008             </a:t>
            </a:r>
          </a:p>
        </p:txBody>
      </p:sp>
      <p:sp>
        <p:nvSpPr>
          <p:cNvPr id="6" name="Slide Number Placeholder 17"/>
          <p:cNvSpPr>
            <a:spLocks noGrp="1"/>
          </p:cNvSpPr>
          <p:nvPr>
            <p:ph type="sldNum" sz="quarter" idx="12"/>
          </p:nvPr>
        </p:nvSpPr>
        <p:spPr/>
        <p:txBody>
          <a:bodyPr/>
          <a:lstStyle>
            <a:lvl1pPr>
              <a:defRPr/>
            </a:lvl1pPr>
          </a:lstStyle>
          <a:p>
            <a:pPr>
              <a:defRPr/>
            </a:pPr>
            <a:fld id="{50EE819A-5DF0-4ED9-BA57-5DDA550493B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82129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F38E57C-A788-F747-9550-6A69924AC59D}" type="datetimeFigureOut">
              <a:rPr lang="en-US" smtClean="0"/>
              <a:t>2/25/2020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895E675-C0F5-6543-8E50-2814DA1C8B6E}" type="slidenum">
              <a:rPr lang="en-US" smtClean="0"/>
              <a:t>‹#›</a:t>
            </a:fld>
            <a:endParaRPr lang="en-US"/>
          </a:p>
        </p:txBody>
      </p:sp>
    </p:spTree>
    <p:extLst>
      <p:ext uri="{BB962C8B-B14F-4D97-AF65-F5344CB8AC3E}">
        <p14:creationId xmlns:p14="http://schemas.microsoft.com/office/powerpoint/2010/main" val="828161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F38E57C-A788-F747-9550-6A69924AC59D}" type="datetimeFigureOut">
              <a:rPr lang="en-US" smtClean="0"/>
              <a:t>2/25/2020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895E675-C0F5-6543-8E50-2814DA1C8B6E}" type="slidenum">
              <a:rPr lang="en-US" smtClean="0"/>
              <a:t>‹#›</a:t>
            </a:fld>
            <a:endParaRPr lang="en-US"/>
          </a:p>
        </p:txBody>
      </p:sp>
    </p:spTree>
    <p:extLst>
      <p:ext uri="{BB962C8B-B14F-4D97-AF65-F5344CB8AC3E}">
        <p14:creationId xmlns:p14="http://schemas.microsoft.com/office/powerpoint/2010/main" val="16945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F38E57C-A788-F747-9550-6A69924AC59D}" type="datetimeFigureOut">
              <a:rPr lang="en-US" smtClean="0"/>
              <a:t>2/25/2020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895E675-C0F5-6543-8E50-2814DA1C8B6E}" type="slidenum">
              <a:rPr lang="en-US" smtClean="0"/>
              <a:t>‹#›</a:t>
            </a:fld>
            <a:endParaRPr lang="en-US"/>
          </a:p>
        </p:txBody>
      </p:sp>
    </p:spTree>
    <p:extLst>
      <p:ext uri="{BB962C8B-B14F-4D97-AF65-F5344CB8AC3E}">
        <p14:creationId xmlns:p14="http://schemas.microsoft.com/office/powerpoint/2010/main" val="2532753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F38E57C-A788-F747-9550-6A69924AC59D}" type="datetimeFigureOut">
              <a:rPr lang="en-US" smtClean="0"/>
              <a:t>2/25/2020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895E675-C0F5-6543-8E50-2814DA1C8B6E}" type="slidenum">
              <a:rPr lang="en-US" smtClean="0"/>
              <a:t>‹#›</a:t>
            </a:fld>
            <a:endParaRPr lang="en-US"/>
          </a:p>
        </p:txBody>
      </p:sp>
    </p:spTree>
    <p:extLst>
      <p:ext uri="{BB962C8B-B14F-4D97-AF65-F5344CB8AC3E}">
        <p14:creationId xmlns:p14="http://schemas.microsoft.com/office/powerpoint/2010/main" val="3139181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73349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base">
              <a:spcBef>
                <a:spcPct val="0"/>
              </a:spcBef>
              <a:spcAft>
                <a:spcPct val="0"/>
              </a:spcAft>
              <a:defRPr/>
            </a:pPr>
            <a:r>
              <a:rPr lang="en-US" smtClean="0">
                <a:solidFill>
                  <a:prstClr val="black">
                    <a:tint val="75000"/>
                  </a:prstClr>
                </a:solidFill>
                <a:latin typeface="Arial" pitchFamily="34" charset="0"/>
              </a:rPr>
              <a:t>05/2010</a:t>
            </a:r>
            <a:endParaRPr lang="en-US">
              <a:solidFill>
                <a:prstClr val="black">
                  <a:tint val="75000"/>
                </a:prstClr>
              </a:solidFill>
              <a:latin typeface="Arial" pitchFamily="34" charset="0"/>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base">
              <a:spcBef>
                <a:spcPct val="0"/>
              </a:spcBef>
              <a:spcAft>
                <a:spcPct val="0"/>
              </a:spcAft>
              <a:defRPr/>
            </a:pPr>
            <a:r>
              <a:rPr lang="en-US" smtClean="0">
                <a:solidFill>
                  <a:prstClr val="black">
                    <a:tint val="75000"/>
                  </a:prstClr>
                </a:solidFill>
                <a:latin typeface="Arial" pitchFamily="34" charset="0"/>
              </a:rPr>
              <a:t>Data as of Dec 2008             </a:t>
            </a:r>
            <a:endParaRPr lang="en-US">
              <a:solidFill>
                <a:prstClr val="black">
                  <a:tint val="75000"/>
                </a:prstClr>
              </a:solidFill>
              <a:latin typeface="Arial" pitchFamily="34" charset="0"/>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base">
              <a:spcBef>
                <a:spcPct val="0"/>
              </a:spcBef>
              <a:spcAft>
                <a:spcPct val="0"/>
              </a:spcAft>
              <a:defRPr/>
            </a:pPr>
            <a:fld id="{2483D136-6DF8-4F06-BE31-A0081FBFFB11}" type="slidenum">
              <a:rPr lang="en-US" smtClean="0">
                <a:solidFill>
                  <a:prstClr val="black">
                    <a:tint val="75000"/>
                  </a:prstClr>
                </a:solidFill>
                <a:latin typeface="Arial" pitchFamily="34" charset="0"/>
              </a:rPr>
              <a:pPr defTabSz="914400" fontAlgn="base">
                <a:spcBef>
                  <a:spcPct val="0"/>
                </a:spcBef>
                <a:spcAft>
                  <a:spcPct val="0"/>
                </a:spcAft>
                <a:defRPr/>
              </a:pPr>
              <a:t>‹#›</a:t>
            </a:fld>
            <a:endParaRPr lang="en-US" dirty="0">
              <a:solidFill>
                <a:prstClr val="black">
                  <a:tint val="75000"/>
                </a:prstClr>
              </a:solidFill>
              <a:latin typeface="Arial" pitchFamily="34" charset="0"/>
            </a:endParaRPr>
          </a:p>
        </p:txBody>
      </p:sp>
    </p:spTree>
    <p:extLst>
      <p:ext uri="{BB962C8B-B14F-4D97-AF65-F5344CB8AC3E}">
        <p14:creationId xmlns:p14="http://schemas.microsoft.com/office/powerpoint/2010/main" val="20393542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base">
              <a:spcBef>
                <a:spcPct val="0"/>
              </a:spcBef>
              <a:spcAft>
                <a:spcPct val="0"/>
              </a:spcAft>
              <a:defRPr/>
            </a:pPr>
            <a:r>
              <a:rPr lang="en-US" smtClean="0">
                <a:solidFill>
                  <a:prstClr val="black">
                    <a:tint val="75000"/>
                  </a:prstClr>
                </a:solidFill>
                <a:latin typeface="Arial" pitchFamily="34" charset="0"/>
              </a:rPr>
              <a:t>05/2010</a:t>
            </a:r>
            <a:endParaRPr lang="en-US">
              <a:solidFill>
                <a:prstClr val="black">
                  <a:tint val="75000"/>
                </a:prstClr>
              </a:solidFill>
              <a:latin typeface="Arial" pitchFamily="34" charset="0"/>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base">
              <a:spcBef>
                <a:spcPct val="0"/>
              </a:spcBef>
              <a:spcAft>
                <a:spcPct val="0"/>
              </a:spcAft>
              <a:defRPr/>
            </a:pPr>
            <a:r>
              <a:rPr lang="en-US" smtClean="0">
                <a:solidFill>
                  <a:prstClr val="black">
                    <a:tint val="75000"/>
                  </a:prstClr>
                </a:solidFill>
                <a:latin typeface="Arial" pitchFamily="34" charset="0"/>
              </a:rPr>
              <a:t>Data as of Dec 2008             </a:t>
            </a:r>
            <a:endParaRPr lang="en-US">
              <a:solidFill>
                <a:prstClr val="black">
                  <a:tint val="75000"/>
                </a:prstClr>
              </a:solidFill>
              <a:latin typeface="Arial" pitchFamily="34" charset="0"/>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base">
              <a:spcBef>
                <a:spcPct val="0"/>
              </a:spcBef>
              <a:spcAft>
                <a:spcPct val="0"/>
              </a:spcAft>
              <a:defRPr/>
            </a:pPr>
            <a:fld id="{2483D136-6DF8-4F06-BE31-A0081FBFFB11}" type="slidenum">
              <a:rPr lang="en-US" smtClean="0">
                <a:solidFill>
                  <a:prstClr val="black">
                    <a:tint val="75000"/>
                  </a:prstClr>
                </a:solidFill>
                <a:latin typeface="Arial" pitchFamily="34" charset="0"/>
              </a:rPr>
              <a:pPr defTabSz="914400" fontAlgn="base">
                <a:spcBef>
                  <a:spcPct val="0"/>
                </a:spcBef>
                <a:spcAft>
                  <a:spcPct val="0"/>
                </a:spcAft>
                <a:defRPr/>
              </a:pPr>
              <a:t>‹#›</a:t>
            </a:fld>
            <a:endParaRPr lang="en-US" dirty="0">
              <a:solidFill>
                <a:prstClr val="black">
                  <a:tint val="75000"/>
                </a:prstClr>
              </a:solidFill>
              <a:latin typeface="Arial" pitchFamily="34" charset="0"/>
            </a:endParaRPr>
          </a:p>
        </p:txBody>
      </p:sp>
    </p:spTree>
    <p:extLst>
      <p:ext uri="{BB962C8B-B14F-4D97-AF65-F5344CB8AC3E}">
        <p14:creationId xmlns:p14="http://schemas.microsoft.com/office/powerpoint/2010/main" val="397125631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base">
              <a:spcBef>
                <a:spcPct val="0"/>
              </a:spcBef>
              <a:spcAft>
                <a:spcPct val="0"/>
              </a:spcAft>
              <a:defRPr/>
            </a:pPr>
            <a:r>
              <a:rPr lang="en-US" smtClean="0">
                <a:solidFill>
                  <a:prstClr val="black">
                    <a:tint val="75000"/>
                  </a:prstClr>
                </a:solidFill>
                <a:latin typeface="Arial" pitchFamily="34" charset="0"/>
              </a:rPr>
              <a:t>05/2010</a:t>
            </a:r>
            <a:endParaRPr lang="en-US">
              <a:solidFill>
                <a:prstClr val="black">
                  <a:tint val="75000"/>
                </a:prstClr>
              </a:solidFill>
              <a:latin typeface="Arial" pitchFamily="34" charset="0"/>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base">
              <a:spcBef>
                <a:spcPct val="0"/>
              </a:spcBef>
              <a:spcAft>
                <a:spcPct val="0"/>
              </a:spcAft>
              <a:defRPr/>
            </a:pPr>
            <a:r>
              <a:rPr lang="en-US" smtClean="0">
                <a:solidFill>
                  <a:prstClr val="black">
                    <a:tint val="75000"/>
                  </a:prstClr>
                </a:solidFill>
                <a:latin typeface="Arial" pitchFamily="34" charset="0"/>
              </a:rPr>
              <a:t>Data as of Dec 2008             </a:t>
            </a:r>
            <a:endParaRPr lang="en-US">
              <a:solidFill>
                <a:prstClr val="black">
                  <a:tint val="75000"/>
                </a:prstClr>
              </a:solidFill>
              <a:latin typeface="Arial" pitchFamily="34" charset="0"/>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base">
              <a:spcBef>
                <a:spcPct val="0"/>
              </a:spcBef>
              <a:spcAft>
                <a:spcPct val="0"/>
              </a:spcAft>
              <a:defRPr/>
            </a:pPr>
            <a:fld id="{2483D136-6DF8-4F06-BE31-A0081FBFFB11}" type="slidenum">
              <a:rPr lang="en-US" smtClean="0">
                <a:solidFill>
                  <a:prstClr val="black">
                    <a:tint val="75000"/>
                  </a:prstClr>
                </a:solidFill>
                <a:latin typeface="Arial" pitchFamily="34" charset="0"/>
              </a:rPr>
              <a:pPr defTabSz="914400" fontAlgn="base">
                <a:spcBef>
                  <a:spcPct val="0"/>
                </a:spcBef>
                <a:spcAft>
                  <a:spcPct val="0"/>
                </a:spcAft>
                <a:defRPr/>
              </a:pPr>
              <a:t>‹#›</a:t>
            </a:fld>
            <a:endParaRPr lang="en-US" dirty="0">
              <a:solidFill>
                <a:prstClr val="black">
                  <a:tint val="75000"/>
                </a:prstClr>
              </a:solidFill>
              <a:latin typeface="Arial" pitchFamily="34" charset="0"/>
            </a:endParaRPr>
          </a:p>
        </p:txBody>
      </p:sp>
    </p:spTree>
    <p:extLst>
      <p:ext uri="{BB962C8B-B14F-4D97-AF65-F5344CB8AC3E}">
        <p14:creationId xmlns:p14="http://schemas.microsoft.com/office/powerpoint/2010/main" val="996735969"/>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GY 30 Ryan </a:t>
            </a:r>
            <a:r>
              <a:rPr lang="en-US" dirty="0" smtClean="0"/>
              <a:t>White </a:t>
            </a:r>
            <a:r>
              <a:rPr lang="en-US" dirty="0" smtClean="0"/>
              <a:t>Kick Off</a:t>
            </a:r>
            <a:endParaRPr lang="en-US" dirty="0"/>
          </a:p>
        </p:txBody>
      </p:sp>
      <p:sp>
        <p:nvSpPr>
          <p:cNvPr id="3" name="Subtitle 2"/>
          <p:cNvSpPr>
            <a:spLocks noGrp="1"/>
          </p:cNvSpPr>
          <p:nvPr>
            <p:ph type="subTitle" idx="1"/>
          </p:nvPr>
        </p:nvSpPr>
        <p:spPr>
          <a:xfrm>
            <a:off x="1538132" y="4763550"/>
            <a:ext cx="6400800" cy="696975"/>
          </a:xfrm>
        </p:spPr>
        <p:txBody>
          <a:bodyPr>
            <a:normAutofit/>
          </a:bodyPr>
          <a:lstStyle/>
          <a:p>
            <a:r>
              <a:rPr lang="en-US" dirty="0" smtClean="0"/>
              <a:t>February 26, 2020</a:t>
            </a:r>
            <a:endParaRPr lang="en-US" dirty="0" smtClean="0"/>
          </a:p>
        </p:txBody>
      </p:sp>
    </p:spTree>
    <p:extLst>
      <p:ext uri="{BB962C8B-B14F-4D97-AF65-F5344CB8AC3E}">
        <p14:creationId xmlns:p14="http://schemas.microsoft.com/office/powerpoint/2010/main" val="20601380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17863" y="448809"/>
            <a:ext cx="8229600" cy="1143000"/>
          </a:xfrm>
        </p:spPr>
        <p:txBody>
          <a:bodyPr/>
          <a:lstStyle/>
          <a:p>
            <a:pPr eaLnBrk="1" hangingPunct="1"/>
            <a:r>
              <a:rPr lang="en-US" altLang="en-US" dirty="0" smtClean="0">
                <a:latin typeface="Garamond" panose="02020404030301010803" pitchFamily="18" charset="0"/>
              </a:rPr>
              <a:t>Dc EMA </a:t>
            </a:r>
            <a:r>
              <a:rPr lang="en-US" altLang="en-US" dirty="0" err="1" smtClean="0">
                <a:latin typeface="Garamond" panose="02020404030301010803" pitchFamily="18" charset="0"/>
              </a:rPr>
              <a:t>ryan</a:t>
            </a:r>
            <a:r>
              <a:rPr lang="en-US" altLang="en-US" dirty="0" smtClean="0">
                <a:latin typeface="Garamond" panose="02020404030301010803" pitchFamily="18" charset="0"/>
              </a:rPr>
              <a:t> white </a:t>
            </a:r>
            <a:r>
              <a:rPr lang="en-US" altLang="en-US" dirty="0">
                <a:latin typeface="Garamond" panose="02020404030301010803" pitchFamily="18" charset="0"/>
              </a:rPr>
              <a:t/>
            </a:r>
            <a:br>
              <a:rPr lang="en-US" altLang="en-US" dirty="0">
                <a:latin typeface="Garamond" panose="02020404030301010803" pitchFamily="18" charset="0"/>
              </a:rPr>
            </a:br>
            <a:r>
              <a:rPr lang="en-US" altLang="en-US" dirty="0" smtClean="0">
                <a:latin typeface="Garamond" panose="02020404030301010803" pitchFamily="18" charset="0"/>
              </a:rPr>
              <a:t>continuum of care by age</a:t>
            </a:r>
          </a:p>
        </p:txBody>
      </p:sp>
      <p:sp>
        <p:nvSpPr>
          <p:cNvPr id="8" name="Rectangle 3"/>
          <p:cNvSpPr>
            <a:spLocks noGrp="1" noChangeArrowheads="1"/>
          </p:cNvSpPr>
          <p:nvPr>
            <p:ph idx="1"/>
          </p:nvPr>
        </p:nvSpPr>
        <p:spPr>
          <a:xfrm>
            <a:off x="457200" y="1713186"/>
            <a:ext cx="8229600" cy="3814879"/>
          </a:xfrm>
        </p:spPr>
        <p:txBody>
          <a:bodyPr/>
          <a:lstStyle/>
          <a:p>
            <a:pPr lvl="2">
              <a:lnSpc>
                <a:spcPct val="80000"/>
              </a:lnSpc>
            </a:pPr>
            <a:endParaRPr lang="en-US" altLang="en-US" sz="2800" dirty="0" smtClean="0">
              <a:latin typeface="Garamond" panose="02020404030301010803" pitchFamily="18" charset="0"/>
            </a:endParaRPr>
          </a:p>
          <a:p>
            <a:pPr eaLnBrk="1" hangingPunct="1">
              <a:lnSpc>
                <a:spcPct val="80000"/>
              </a:lnSpc>
            </a:pPr>
            <a:endParaRPr lang="en-US" altLang="en-US" sz="2800" dirty="0" smtClean="0">
              <a:latin typeface="Garamond" panose="02020404030301010803" pitchFamily="18" charset="0"/>
            </a:endParaRPr>
          </a:p>
        </p:txBody>
      </p:sp>
      <p:graphicFrame>
        <p:nvGraphicFramePr>
          <p:cNvPr id="5" name="Content Placeholder 8"/>
          <p:cNvGraphicFramePr>
            <a:graphicFrameLocks/>
          </p:cNvGraphicFramePr>
          <p:nvPr>
            <p:extLst>
              <p:ext uri="{D42A27DB-BD31-4B8C-83A1-F6EECF244321}">
                <p14:modId xmlns:p14="http://schemas.microsoft.com/office/powerpoint/2010/main" val="1403354119"/>
              </p:ext>
            </p:extLst>
          </p:nvPr>
        </p:nvGraphicFramePr>
        <p:xfrm>
          <a:off x="675300" y="1848395"/>
          <a:ext cx="7793400" cy="42737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698882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17863" y="448809"/>
            <a:ext cx="8229600" cy="1143000"/>
          </a:xfrm>
        </p:spPr>
        <p:txBody>
          <a:bodyPr/>
          <a:lstStyle/>
          <a:p>
            <a:pPr eaLnBrk="1" hangingPunct="1"/>
            <a:r>
              <a:rPr lang="en-US" altLang="en-US" dirty="0" smtClean="0">
                <a:latin typeface="Garamond" panose="02020404030301010803" pitchFamily="18" charset="0"/>
              </a:rPr>
              <a:t>Clients by core service category</a:t>
            </a:r>
          </a:p>
        </p:txBody>
      </p:sp>
      <p:sp>
        <p:nvSpPr>
          <p:cNvPr id="8" name="Rectangle 3"/>
          <p:cNvSpPr>
            <a:spLocks noGrp="1" noChangeArrowheads="1"/>
          </p:cNvSpPr>
          <p:nvPr>
            <p:ph idx="1"/>
          </p:nvPr>
        </p:nvSpPr>
        <p:spPr>
          <a:xfrm>
            <a:off x="457200" y="1713186"/>
            <a:ext cx="8229600" cy="3814879"/>
          </a:xfrm>
        </p:spPr>
        <p:txBody>
          <a:bodyPr/>
          <a:lstStyle/>
          <a:p>
            <a:pPr lvl="2">
              <a:lnSpc>
                <a:spcPct val="80000"/>
              </a:lnSpc>
            </a:pPr>
            <a:endParaRPr lang="en-US" altLang="en-US" sz="2800" dirty="0" smtClean="0">
              <a:latin typeface="Garamond" panose="02020404030301010803" pitchFamily="18" charset="0"/>
            </a:endParaRPr>
          </a:p>
          <a:p>
            <a:pPr marL="0" lvl="0" indent="0" algn="ctr" defTabSz="822960">
              <a:spcBef>
                <a:spcPts val="0"/>
              </a:spcBef>
              <a:buClrTx/>
              <a:buSzTx/>
              <a:buNone/>
            </a:pPr>
            <a:endParaRPr lang="en-US" sz="1600" b="1" dirty="0">
              <a:solidFill>
                <a:prstClr val="white"/>
              </a:solidFill>
              <a:latin typeface="Calibri" panose="020F0502020204030204"/>
              <a:cs typeface="+mn-cs"/>
            </a:endParaRPr>
          </a:p>
        </p:txBody>
      </p:sp>
      <p:pic>
        <p:nvPicPr>
          <p:cNvPr id="3" name="Picture 2"/>
          <p:cNvPicPr>
            <a:picLocks noChangeAspect="1"/>
          </p:cNvPicPr>
          <p:nvPr/>
        </p:nvPicPr>
        <p:blipFill>
          <a:blip r:embed="rId2"/>
          <a:stretch>
            <a:fillRect/>
          </a:stretch>
        </p:blipFill>
        <p:spPr>
          <a:xfrm>
            <a:off x="0" y="1912723"/>
            <a:ext cx="9144000" cy="4147249"/>
          </a:xfrm>
          <a:prstGeom prst="rect">
            <a:avLst/>
          </a:prstGeom>
        </p:spPr>
      </p:pic>
    </p:spTree>
    <p:extLst>
      <p:ext uri="{BB962C8B-B14F-4D97-AF65-F5344CB8AC3E}">
        <p14:creationId xmlns:p14="http://schemas.microsoft.com/office/powerpoint/2010/main" val="32071511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17863" y="448809"/>
            <a:ext cx="8229600" cy="1143000"/>
          </a:xfrm>
        </p:spPr>
        <p:txBody>
          <a:bodyPr/>
          <a:lstStyle/>
          <a:p>
            <a:pPr eaLnBrk="1" hangingPunct="1"/>
            <a:r>
              <a:rPr lang="en-US" altLang="en-US" dirty="0" smtClean="0">
                <a:latin typeface="Garamond" panose="02020404030301010803" pitchFamily="18" charset="0"/>
              </a:rPr>
              <a:t>Clients by support service category</a:t>
            </a:r>
          </a:p>
        </p:txBody>
      </p:sp>
      <p:sp>
        <p:nvSpPr>
          <p:cNvPr id="8" name="Rectangle 3"/>
          <p:cNvSpPr>
            <a:spLocks noGrp="1" noChangeArrowheads="1"/>
          </p:cNvSpPr>
          <p:nvPr>
            <p:ph idx="1"/>
          </p:nvPr>
        </p:nvSpPr>
        <p:spPr>
          <a:xfrm>
            <a:off x="457200" y="1713186"/>
            <a:ext cx="8229600" cy="3814879"/>
          </a:xfrm>
        </p:spPr>
        <p:txBody>
          <a:bodyPr/>
          <a:lstStyle/>
          <a:p>
            <a:pPr lvl="2">
              <a:lnSpc>
                <a:spcPct val="80000"/>
              </a:lnSpc>
            </a:pPr>
            <a:endParaRPr lang="en-US" altLang="en-US" sz="2800" dirty="0" smtClean="0">
              <a:latin typeface="Garamond" panose="02020404030301010803" pitchFamily="18" charset="0"/>
            </a:endParaRPr>
          </a:p>
          <a:p>
            <a:pPr marL="0" lvl="0" indent="0" algn="ctr" defTabSz="822960">
              <a:spcBef>
                <a:spcPts val="0"/>
              </a:spcBef>
              <a:buClrTx/>
              <a:buSzTx/>
              <a:buNone/>
            </a:pPr>
            <a:endParaRPr lang="en-US" sz="1600" b="1" dirty="0">
              <a:solidFill>
                <a:prstClr val="white"/>
              </a:solidFill>
              <a:latin typeface="Calibri" panose="020F0502020204030204"/>
              <a:cs typeface="+mn-cs"/>
            </a:endParaRPr>
          </a:p>
        </p:txBody>
      </p:sp>
      <p:pic>
        <p:nvPicPr>
          <p:cNvPr id="2" name="Picture 1"/>
          <p:cNvPicPr>
            <a:picLocks noChangeAspect="1"/>
          </p:cNvPicPr>
          <p:nvPr/>
        </p:nvPicPr>
        <p:blipFill>
          <a:blip r:embed="rId2"/>
          <a:stretch>
            <a:fillRect/>
          </a:stretch>
        </p:blipFill>
        <p:spPr>
          <a:xfrm>
            <a:off x="0" y="1713186"/>
            <a:ext cx="9144000" cy="4618625"/>
          </a:xfrm>
          <a:prstGeom prst="rect">
            <a:avLst/>
          </a:prstGeom>
        </p:spPr>
      </p:pic>
    </p:spTree>
    <p:extLst>
      <p:ext uri="{BB962C8B-B14F-4D97-AF65-F5344CB8AC3E}">
        <p14:creationId xmlns:p14="http://schemas.microsoft.com/office/powerpoint/2010/main" val="4086252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443603"/>
            <a:ext cx="8229600" cy="1143000"/>
          </a:xfrm>
        </p:spPr>
        <p:txBody>
          <a:bodyPr/>
          <a:lstStyle/>
          <a:p>
            <a:r>
              <a:rPr lang="en-US" altLang="en-US" dirty="0" smtClean="0">
                <a:latin typeface="Garamond" panose="02020404030301010803" pitchFamily="18" charset="0"/>
              </a:rPr>
              <a:t>EMA TOP 10 most used service categories</a:t>
            </a:r>
          </a:p>
        </p:txBody>
      </p:sp>
      <p:pic>
        <p:nvPicPr>
          <p:cNvPr id="3" name="Content Placeholder 2"/>
          <p:cNvPicPr>
            <a:picLocks noGrp="1" noChangeAspect="1"/>
          </p:cNvPicPr>
          <p:nvPr>
            <p:ph idx="1"/>
          </p:nvPr>
        </p:nvPicPr>
        <p:blipFill>
          <a:blip r:embed="rId3"/>
          <a:stretch>
            <a:fillRect/>
          </a:stretch>
        </p:blipFill>
        <p:spPr>
          <a:xfrm>
            <a:off x="381322" y="1734231"/>
            <a:ext cx="8137515" cy="4141787"/>
          </a:xfrm>
          <a:prstGeom prst="rect">
            <a:avLst/>
          </a:prstGeom>
        </p:spPr>
      </p:pic>
      <p:sp>
        <p:nvSpPr>
          <p:cNvPr id="5" name="Down Arrow 4"/>
          <p:cNvSpPr/>
          <p:nvPr/>
        </p:nvSpPr>
        <p:spPr>
          <a:xfrm>
            <a:off x="8029956" y="2364703"/>
            <a:ext cx="304800" cy="304800"/>
          </a:xfrm>
          <a:prstGeom prst="down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4"/>
          <a:stretch>
            <a:fillRect/>
          </a:stretch>
        </p:blipFill>
        <p:spPr>
          <a:xfrm>
            <a:off x="7993350" y="4730482"/>
            <a:ext cx="341406" cy="323116"/>
          </a:xfrm>
          <a:prstGeom prst="rect">
            <a:avLst/>
          </a:prstGeom>
        </p:spPr>
      </p:pic>
      <p:pic>
        <p:nvPicPr>
          <p:cNvPr id="6" name="Picture 5"/>
          <p:cNvPicPr>
            <a:picLocks noChangeAspect="1"/>
          </p:cNvPicPr>
          <p:nvPr/>
        </p:nvPicPr>
        <p:blipFill>
          <a:blip r:embed="rId4"/>
          <a:stretch>
            <a:fillRect/>
          </a:stretch>
        </p:blipFill>
        <p:spPr>
          <a:xfrm>
            <a:off x="7993350" y="5053598"/>
            <a:ext cx="341406" cy="323116"/>
          </a:xfrm>
          <a:prstGeom prst="rect">
            <a:avLst/>
          </a:prstGeom>
        </p:spPr>
      </p:pic>
    </p:spTree>
    <p:extLst>
      <p:ext uri="{BB962C8B-B14F-4D97-AF65-F5344CB8AC3E}">
        <p14:creationId xmlns:p14="http://schemas.microsoft.com/office/powerpoint/2010/main" val="19313863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17863" y="448809"/>
            <a:ext cx="8229600" cy="1143000"/>
          </a:xfrm>
        </p:spPr>
        <p:txBody>
          <a:bodyPr/>
          <a:lstStyle/>
          <a:p>
            <a:pPr eaLnBrk="1" hangingPunct="1"/>
            <a:r>
              <a:rPr lang="en-US" altLang="en-US" dirty="0" smtClean="0">
                <a:latin typeface="Garamond" panose="02020404030301010803" pitchFamily="18" charset="0"/>
              </a:rPr>
              <a:t>Minority aids initiative (MAI) – youth reach</a:t>
            </a:r>
          </a:p>
        </p:txBody>
      </p:sp>
      <p:sp>
        <p:nvSpPr>
          <p:cNvPr id="8" name="Rectangle 3"/>
          <p:cNvSpPr>
            <a:spLocks noGrp="1" noChangeArrowheads="1"/>
          </p:cNvSpPr>
          <p:nvPr>
            <p:ph idx="1"/>
          </p:nvPr>
        </p:nvSpPr>
        <p:spPr>
          <a:xfrm>
            <a:off x="457200" y="1968137"/>
            <a:ext cx="8229600" cy="4095778"/>
          </a:xfrm>
        </p:spPr>
        <p:txBody>
          <a:bodyPr/>
          <a:lstStyle/>
          <a:p>
            <a:pPr lvl="0"/>
            <a:r>
              <a:rPr lang="en-US" dirty="0" smtClean="0">
                <a:solidFill>
                  <a:prstClr val="black"/>
                </a:solidFill>
              </a:rPr>
              <a:t>Targeted </a:t>
            </a:r>
            <a:r>
              <a:rPr lang="en-US" dirty="0">
                <a:solidFill>
                  <a:prstClr val="black"/>
                </a:solidFill>
              </a:rPr>
              <a:t>initiative geared towards serving youth of color ages 13-30 </a:t>
            </a:r>
          </a:p>
          <a:p>
            <a:pPr lvl="0"/>
            <a:endParaRPr lang="en-US" dirty="0">
              <a:solidFill>
                <a:prstClr val="black"/>
              </a:solidFill>
            </a:endParaRPr>
          </a:p>
          <a:p>
            <a:pPr lvl="0"/>
            <a:r>
              <a:rPr lang="en-US" dirty="0">
                <a:solidFill>
                  <a:prstClr val="black"/>
                </a:solidFill>
              </a:rPr>
              <a:t>Goal: provide a seamless transition from prevention and testing programs into care </a:t>
            </a:r>
          </a:p>
          <a:p>
            <a:pPr lvl="0"/>
            <a:endParaRPr lang="en-US" dirty="0">
              <a:solidFill>
                <a:prstClr val="black"/>
              </a:solidFill>
            </a:endParaRPr>
          </a:p>
          <a:p>
            <a:pPr lvl="0"/>
            <a:r>
              <a:rPr lang="en-US" dirty="0">
                <a:solidFill>
                  <a:prstClr val="black"/>
                </a:solidFill>
              </a:rPr>
              <a:t>Six service categories comprising MAI-Youth Reach</a:t>
            </a:r>
          </a:p>
          <a:p>
            <a:pPr lvl="0"/>
            <a:r>
              <a:rPr lang="en-US" dirty="0">
                <a:solidFill>
                  <a:prstClr val="black"/>
                </a:solidFill>
              </a:rPr>
              <a:t>Outpatient/ Ambulatory Health Services</a:t>
            </a:r>
          </a:p>
          <a:p>
            <a:pPr lvl="0"/>
            <a:r>
              <a:rPr lang="en-US" dirty="0">
                <a:solidFill>
                  <a:prstClr val="black"/>
                </a:solidFill>
              </a:rPr>
              <a:t>Early Intervention </a:t>
            </a:r>
          </a:p>
          <a:p>
            <a:pPr lvl="0"/>
            <a:r>
              <a:rPr lang="en-US" dirty="0">
                <a:solidFill>
                  <a:prstClr val="black"/>
                </a:solidFill>
              </a:rPr>
              <a:t>Medical Case Management </a:t>
            </a:r>
          </a:p>
          <a:p>
            <a:pPr lvl="0"/>
            <a:r>
              <a:rPr lang="en-US" dirty="0">
                <a:solidFill>
                  <a:prstClr val="black"/>
                </a:solidFill>
              </a:rPr>
              <a:t>Substance Abuse Outpatient Care </a:t>
            </a:r>
          </a:p>
          <a:p>
            <a:pPr lvl="0"/>
            <a:r>
              <a:rPr lang="en-US" dirty="0">
                <a:solidFill>
                  <a:prstClr val="black"/>
                </a:solidFill>
              </a:rPr>
              <a:t>Mental Health </a:t>
            </a:r>
          </a:p>
          <a:p>
            <a:pPr lvl="0"/>
            <a:r>
              <a:rPr lang="en-US" dirty="0">
                <a:solidFill>
                  <a:prstClr val="black"/>
                </a:solidFill>
              </a:rPr>
              <a:t>Psychosocial Services </a:t>
            </a:r>
          </a:p>
          <a:p>
            <a:pPr eaLnBrk="1" hangingPunct="1">
              <a:lnSpc>
                <a:spcPct val="80000"/>
              </a:lnSpc>
            </a:pPr>
            <a:endParaRPr lang="en-US" altLang="en-US" sz="2800" dirty="0" smtClean="0">
              <a:latin typeface="Garamond" panose="02020404030301010803" pitchFamily="18" charset="0"/>
            </a:endParaRPr>
          </a:p>
        </p:txBody>
      </p:sp>
    </p:spTree>
    <p:extLst>
      <p:ext uri="{BB962C8B-B14F-4D97-AF65-F5344CB8AC3E}">
        <p14:creationId xmlns:p14="http://schemas.microsoft.com/office/powerpoint/2010/main" val="20833823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17863" y="448809"/>
            <a:ext cx="8229600" cy="1143000"/>
          </a:xfrm>
        </p:spPr>
        <p:txBody>
          <a:bodyPr/>
          <a:lstStyle/>
          <a:p>
            <a:pPr eaLnBrk="1" hangingPunct="1"/>
            <a:r>
              <a:rPr lang="en-US" altLang="en-US" dirty="0" smtClean="0">
                <a:latin typeface="Garamond" panose="02020404030301010803" pitchFamily="18" charset="0"/>
              </a:rPr>
              <a:t>Minority aids initiative (MAI) – youth reach</a:t>
            </a:r>
          </a:p>
        </p:txBody>
      </p:sp>
      <p:sp>
        <p:nvSpPr>
          <p:cNvPr id="8" name="Rectangle 3"/>
          <p:cNvSpPr>
            <a:spLocks noGrp="1" noChangeArrowheads="1"/>
          </p:cNvSpPr>
          <p:nvPr>
            <p:ph idx="1"/>
          </p:nvPr>
        </p:nvSpPr>
        <p:spPr>
          <a:xfrm>
            <a:off x="457200" y="1968137"/>
            <a:ext cx="8229600" cy="4095778"/>
          </a:xfrm>
        </p:spPr>
        <p:txBody>
          <a:bodyPr/>
          <a:lstStyle/>
          <a:p>
            <a:pPr eaLnBrk="1" hangingPunct="1">
              <a:lnSpc>
                <a:spcPct val="80000"/>
              </a:lnSpc>
            </a:pPr>
            <a:endParaRPr lang="en-US" altLang="en-US" sz="2800" dirty="0" smtClean="0">
              <a:latin typeface="Garamond" panose="02020404030301010803" pitchFamily="18" charset="0"/>
            </a:endParaRPr>
          </a:p>
        </p:txBody>
      </p:sp>
      <p:graphicFrame>
        <p:nvGraphicFramePr>
          <p:cNvPr id="5" name="Content Placeholder 7"/>
          <p:cNvGraphicFramePr>
            <a:graphicFrameLocks/>
          </p:cNvGraphicFramePr>
          <p:nvPr>
            <p:extLst>
              <p:ext uri="{D42A27DB-BD31-4B8C-83A1-F6EECF244321}">
                <p14:modId xmlns:p14="http://schemas.microsoft.com/office/powerpoint/2010/main" val="811542476"/>
              </p:ext>
            </p:extLst>
          </p:nvPr>
        </p:nvGraphicFramePr>
        <p:xfrm>
          <a:off x="609601" y="1793966"/>
          <a:ext cx="4419600" cy="445443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extLst>
              <p:ext uri="{D42A27DB-BD31-4B8C-83A1-F6EECF244321}">
                <p14:modId xmlns:p14="http://schemas.microsoft.com/office/powerpoint/2010/main" val="1691680823"/>
              </p:ext>
            </p:extLst>
          </p:nvPr>
        </p:nvGraphicFramePr>
        <p:xfrm>
          <a:off x="5029201" y="2396084"/>
          <a:ext cx="3485606" cy="35518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762687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17863" y="448809"/>
            <a:ext cx="8229600" cy="1143000"/>
          </a:xfrm>
        </p:spPr>
        <p:txBody>
          <a:bodyPr/>
          <a:lstStyle/>
          <a:p>
            <a:pPr eaLnBrk="1" hangingPunct="1"/>
            <a:r>
              <a:rPr lang="en-US" altLang="en-US" sz="2800" dirty="0" smtClean="0">
                <a:latin typeface="Garamond" panose="02020404030301010803" pitchFamily="18" charset="0"/>
              </a:rPr>
              <a:t>Rate of </a:t>
            </a:r>
            <a:r>
              <a:rPr lang="en-US" altLang="en-US" sz="2800" dirty="0" err="1" smtClean="0">
                <a:latin typeface="Garamond" panose="02020404030301010803" pitchFamily="18" charset="0"/>
              </a:rPr>
              <a:t>hiv</a:t>
            </a:r>
            <a:r>
              <a:rPr lang="en-US" altLang="en-US" sz="2800" dirty="0" smtClean="0">
                <a:latin typeface="Garamond" panose="02020404030301010803" pitchFamily="18" charset="0"/>
              </a:rPr>
              <a:t> living in the district by census tract, 2018, n=12,322*</a:t>
            </a:r>
          </a:p>
        </p:txBody>
      </p:sp>
      <p:pic>
        <p:nvPicPr>
          <p:cNvPr id="12" name="Content Placeholder 11"/>
          <p:cNvPicPr>
            <a:picLocks noGrp="1" noChangeAspect="1"/>
          </p:cNvPicPr>
          <p:nvPr>
            <p:ph idx="1"/>
          </p:nvPr>
        </p:nvPicPr>
        <p:blipFill>
          <a:blip r:embed="rId2"/>
          <a:stretch>
            <a:fillRect/>
          </a:stretch>
        </p:blipFill>
        <p:spPr>
          <a:xfrm>
            <a:off x="2812869" y="1496030"/>
            <a:ext cx="3563990" cy="4484492"/>
          </a:xfrm>
          <a:prstGeom prst="rect">
            <a:avLst/>
          </a:prstGeom>
        </p:spPr>
      </p:pic>
      <p:grpSp>
        <p:nvGrpSpPr>
          <p:cNvPr id="13" name="Group 12"/>
          <p:cNvGrpSpPr/>
          <p:nvPr/>
        </p:nvGrpSpPr>
        <p:grpSpPr>
          <a:xfrm>
            <a:off x="2382418" y="4011192"/>
            <a:ext cx="1443456" cy="1632641"/>
            <a:chOff x="748650" y="5827816"/>
            <a:chExt cx="2543989" cy="2604306"/>
          </a:xfrm>
        </p:grpSpPr>
        <p:sp>
          <p:nvSpPr>
            <p:cNvPr id="14" name="TextBox 13"/>
            <p:cNvSpPr txBox="1"/>
            <p:nvPr/>
          </p:nvSpPr>
          <p:spPr>
            <a:xfrm>
              <a:off x="748650" y="5827816"/>
              <a:ext cx="2263534" cy="687329"/>
            </a:xfrm>
            <a:prstGeom prst="rect">
              <a:avLst/>
            </a:prstGeom>
            <a:noFill/>
          </p:spPr>
          <p:txBody>
            <a:bodyPr wrap="none" rtlCol="0">
              <a:spAutoFit/>
            </a:bodyPr>
            <a:lstStyle/>
            <a:p>
              <a:r>
                <a:rPr lang="en-US" sz="1100" b="1" dirty="0"/>
                <a:t>Rate of HIV per </a:t>
              </a:r>
            </a:p>
            <a:p>
              <a:r>
                <a:rPr lang="en-US" sz="1100" b="1" dirty="0"/>
                <a:t>100,000 persons</a:t>
              </a:r>
            </a:p>
          </p:txBody>
        </p:sp>
        <p:grpSp>
          <p:nvGrpSpPr>
            <p:cNvPr id="15" name="Group 14"/>
            <p:cNvGrpSpPr/>
            <p:nvPr/>
          </p:nvGrpSpPr>
          <p:grpSpPr>
            <a:xfrm>
              <a:off x="856112" y="6578978"/>
              <a:ext cx="388620" cy="1686462"/>
              <a:chOff x="659130" y="6697295"/>
              <a:chExt cx="388620" cy="1686462"/>
            </a:xfrm>
          </p:grpSpPr>
          <p:sp>
            <p:nvSpPr>
              <p:cNvPr id="21" name="Rectangle 20"/>
              <p:cNvSpPr/>
              <p:nvPr/>
            </p:nvSpPr>
            <p:spPr>
              <a:xfrm>
                <a:off x="659130" y="6697295"/>
                <a:ext cx="388620" cy="240030"/>
              </a:xfrm>
              <a:prstGeom prst="rect">
                <a:avLst/>
              </a:prstGeom>
              <a:solidFill>
                <a:srgbClr val="FFDDDD"/>
              </a:solidFill>
              <a:ln>
                <a:solidFill>
                  <a:srgbClr val="FFDD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22" name="Rectangle 21"/>
              <p:cNvSpPr/>
              <p:nvPr/>
            </p:nvSpPr>
            <p:spPr>
              <a:xfrm>
                <a:off x="659130" y="7058903"/>
                <a:ext cx="388620" cy="240030"/>
              </a:xfrm>
              <a:prstGeom prst="rect">
                <a:avLst/>
              </a:prstGeom>
              <a:solidFill>
                <a:srgbClr val="EFBFBF"/>
              </a:solidFill>
              <a:ln>
                <a:solidFill>
                  <a:srgbClr val="E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23" name="Rectangle 22"/>
              <p:cNvSpPr/>
              <p:nvPr/>
            </p:nvSpPr>
            <p:spPr>
              <a:xfrm>
                <a:off x="659130" y="7420511"/>
                <a:ext cx="388620" cy="240030"/>
              </a:xfrm>
              <a:prstGeom prst="rect">
                <a:avLst/>
              </a:prstGeom>
              <a:solidFill>
                <a:srgbClr val="E07F80"/>
              </a:solidFill>
              <a:ln>
                <a:solidFill>
                  <a:srgbClr val="E07F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24" name="Rectangle 23"/>
              <p:cNvSpPr/>
              <p:nvPr/>
            </p:nvSpPr>
            <p:spPr>
              <a:xfrm>
                <a:off x="659130" y="7782119"/>
                <a:ext cx="388620" cy="240030"/>
              </a:xfrm>
              <a:prstGeom prst="rect">
                <a:avLst/>
              </a:prstGeom>
              <a:solidFill>
                <a:srgbClr val="860000"/>
              </a:solidFill>
              <a:ln>
                <a:solidFill>
                  <a:srgbClr val="8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25" name="Rectangle 24"/>
              <p:cNvSpPr/>
              <p:nvPr/>
            </p:nvSpPr>
            <p:spPr>
              <a:xfrm>
                <a:off x="659130" y="8143727"/>
                <a:ext cx="388620" cy="240030"/>
              </a:xfrm>
              <a:prstGeom prst="rect">
                <a:avLst/>
              </a:prstGeom>
              <a:solidFill>
                <a:srgbClr val="360000"/>
              </a:solidFill>
              <a:ln>
                <a:solidFill>
                  <a:srgbClr val="3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sp>
          <p:nvSpPr>
            <p:cNvPr id="16" name="TextBox 15"/>
            <p:cNvSpPr txBox="1"/>
            <p:nvPr/>
          </p:nvSpPr>
          <p:spPr>
            <a:xfrm>
              <a:off x="1229693" y="6545105"/>
              <a:ext cx="1164539" cy="417307"/>
            </a:xfrm>
            <a:prstGeom prst="rect">
              <a:avLst/>
            </a:prstGeom>
            <a:noFill/>
          </p:spPr>
          <p:txBody>
            <a:bodyPr wrap="none" rtlCol="0">
              <a:spAutoFit/>
            </a:bodyPr>
            <a:lstStyle/>
            <a:p>
              <a:r>
                <a:rPr lang="en-US" sz="1100" dirty="0"/>
                <a:t>0-933.2</a:t>
              </a:r>
            </a:p>
          </p:txBody>
        </p:sp>
        <p:sp>
          <p:nvSpPr>
            <p:cNvPr id="17" name="TextBox 16"/>
            <p:cNvSpPr txBox="1"/>
            <p:nvPr/>
          </p:nvSpPr>
          <p:spPr>
            <a:xfrm>
              <a:off x="1229693" y="6906713"/>
              <a:ext cx="1853883" cy="417307"/>
            </a:xfrm>
            <a:prstGeom prst="rect">
              <a:avLst/>
            </a:prstGeom>
            <a:noFill/>
          </p:spPr>
          <p:txBody>
            <a:bodyPr wrap="none" rtlCol="0">
              <a:spAutoFit/>
            </a:bodyPr>
            <a:lstStyle/>
            <a:p>
              <a:r>
                <a:rPr lang="en-US" sz="1100" dirty="0"/>
                <a:t>933.3-1,850.7</a:t>
              </a:r>
            </a:p>
          </p:txBody>
        </p:sp>
        <p:sp>
          <p:nvSpPr>
            <p:cNvPr id="18" name="TextBox 17"/>
            <p:cNvSpPr txBox="1"/>
            <p:nvPr/>
          </p:nvSpPr>
          <p:spPr>
            <a:xfrm>
              <a:off x="1229693" y="7283059"/>
              <a:ext cx="2062946" cy="417307"/>
            </a:xfrm>
            <a:prstGeom prst="rect">
              <a:avLst/>
            </a:prstGeom>
            <a:noFill/>
          </p:spPr>
          <p:txBody>
            <a:bodyPr wrap="none" rtlCol="0">
              <a:spAutoFit/>
            </a:bodyPr>
            <a:lstStyle/>
            <a:p>
              <a:r>
                <a:rPr lang="en-US" sz="1100" dirty="0"/>
                <a:t>1,850.8-2,587.5</a:t>
              </a:r>
            </a:p>
          </p:txBody>
        </p:sp>
        <p:sp>
          <p:nvSpPr>
            <p:cNvPr id="19" name="TextBox 18"/>
            <p:cNvSpPr txBox="1"/>
            <p:nvPr/>
          </p:nvSpPr>
          <p:spPr>
            <a:xfrm>
              <a:off x="1229693" y="7629928"/>
              <a:ext cx="2062946" cy="417307"/>
            </a:xfrm>
            <a:prstGeom prst="rect">
              <a:avLst/>
            </a:prstGeom>
            <a:noFill/>
          </p:spPr>
          <p:txBody>
            <a:bodyPr wrap="none" rtlCol="0">
              <a:spAutoFit/>
            </a:bodyPr>
            <a:lstStyle/>
            <a:p>
              <a:r>
                <a:rPr lang="en-US" sz="1100" dirty="0"/>
                <a:t>2,587.6-3,389.2</a:t>
              </a:r>
            </a:p>
          </p:txBody>
        </p:sp>
        <p:sp>
          <p:nvSpPr>
            <p:cNvPr id="20" name="TextBox 19"/>
            <p:cNvSpPr txBox="1"/>
            <p:nvPr/>
          </p:nvSpPr>
          <p:spPr>
            <a:xfrm>
              <a:off x="1229692" y="8014815"/>
              <a:ext cx="2062946" cy="417307"/>
            </a:xfrm>
            <a:prstGeom prst="rect">
              <a:avLst/>
            </a:prstGeom>
            <a:noFill/>
          </p:spPr>
          <p:txBody>
            <a:bodyPr wrap="none" rtlCol="0">
              <a:spAutoFit/>
            </a:bodyPr>
            <a:lstStyle/>
            <a:p>
              <a:r>
                <a:rPr lang="en-US" sz="1100" dirty="0"/>
                <a:t>3,389.3-4,827.1</a:t>
              </a:r>
            </a:p>
          </p:txBody>
        </p:sp>
      </p:grpSp>
      <p:sp>
        <p:nvSpPr>
          <p:cNvPr id="26" name="Rectangle 25"/>
          <p:cNvSpPr/>
          <p:nvPr/>
        </p:nvSpPr>
        <p:spPr>
          <a:xfrm>
            <a:off x="5564777" y="5237410"/>
            <a:ext cx="3168680" cy="646331"/>
          </a:xfrm>
          <a:prstGeom prst="rect">
            <a:avLst/>
          </a:prstGeom>
        </p:spPr>
        <p:txBody>
          <a:bodyPr wrap="square">
            <a:spAutoFit/>
          </a:bodyPr>
          <a:lstStyle/>
          <a:p>
            <a:pPr lvl="0" defTabSz="914400"/>
            <a:r>
              <a:rPr lang="en-US" sz="900" dirty="0">
                <a:solidFill>
                  <a:prstClr val="black"/>
                </a:solidFill>
                <a:latin typeface="Rockwell" panose="02060603020205020403"/>
              </a:rPr>
              <a:t>*5% of cases had a missing address or an address that did not geocode and were not included in this map.</a:t>
            </a:r>
            <a:br>
              <a:rPr lang="en-US" sz="900" dirty="0">
                <a:solidFill>
                  <a:prstClr val="black"/>
                </a:solidFill>
                <a:latin typeface="Rockwell" panose="02060603020205020403"/>
              </a:rPr>
            </a:br>
            <a:r>
              <a:rPr lang="en-US" sz="900" dirty="0">
                <a:solidFill>
                  <a:prstClr val="black"/>
                </a:solidFill>
                <a:latin typeface="Rockwell" panose="02060603020205020403"/>
              </a:rPr>
              <a:t>Though not included in this map, 51 cases were in jail and 79 cases were homeless</a:t>
            </a:r>
          </a:p>
        </p:txBody>
      </p:sp>
    </p:spTree>
    <p:extLst>
      <p:ext uri="{BB962C8B-B14F-4D97-AF65-F5344CB8AC3E}">
        <p14:creationId xmlns:p14="http://schemas.microsoft.com/office/powerpoint/2010/main" val="1669952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443603"/>
            <a:ext cx="8229600" cy="1143000"/>
          </a:xfrm>
        </p:spPr>
        <p:txBody>
          <a:bodyPr/>
          <a:lstStyle/>
          <a:p>
            <a:r>
              <a:rPr lang="en-US" altLang="en-US" sz="6000" dirty="0" err="1" smtClean="0">
                <a:latin typeface="Garamond" panose="02020404030301010803" pitchFamily="18" charset="0"/>
              </a:rPr>
              <a:t>ADAp</a:t>
            </a:r>
            <a:r>
              <a:rPr lang="en-US" altLang="en-US" sz="6000" dirty="0" smtClean="0">
                <a:latin typeface="Garamond" panose="02020404030301010803" pitchFamily="18" charset="0"/>
              </a:rPr>
              <a:t> services</a:t>
            </a:r>
          </a:p>
        </p:txBody>
      </p:sp>
      <p:sp>
        <p:nvSpPr>
          <p:cNvPr id="8" name="Content Placeholder 2"/>
          <p:cNvSpPr>
            <a:spLocks noGrp="1"/>
          </p:cNvSpPr>
          <p:nvPr>
            <p:ph idx="1"/>
          </p:nvPr>
        </p:nvSpPr>
        <p:spPr>
          <a:xfrm>
            <a:off x="457200" y="1808922"/>
            <a:ext cx="8229600" cy="4317241"/>
          </a:xfrm>
        </p:spPr>
        <p:txBody>
          <a:bodyPr/>
          <a:lstStyle/>
          <a:p>
            <a:pPr lvl="1" indent="-457200">
              <a:buFont typeface="Arial" panose="020B0604020202020204" pitchFamily="34" charset="0"/>
              <a:buChar char="•"/>
            </a:pPr>
            <a:r>
              <a:rPr lang="en-US" altLang="en-US" sz="2800" dirty="0" smtClean="0">
                <a:solidFill>
                  <a:schemeClr val="tx1"/>
                </a:solidFill>
                <a:latin typeface="Times New Roman" panose="02020603050405020304" pitchFamily="18" charset="0"/>
                <a:cs typeface="Times New Roman" panose="02020603050405020304" pitchFamily="18" charset="0"/>
              </a:rPr>
              <a:t>Rebranding as DC Pharmacy Benefits Program</a:t>
            </a:r>
          </a:p>
          <a:p>
            <a:pPr lvl="2" indent="-457200">
              <a:buFont typeface="Arial" panose="020B0604020202020204" pitchFamily="34" charset="0"/>
              <a:buChar char="•"/>
            </a:pPr>
            <a:r>
              <a:rPr lang="en-US" altLang="en-US" sz="2400" dirty="0" smtClean="0">
                <a:solidFill>
                  <a:schemeClr val="tx1"/>
                </a:solidFill>
                <a:latin typeface="Times New Roman" panose="02020603050405020304" pitchFamily="18" charset="0"/>
                <a:cs typeface="Times New Roman" panose="02020603050405020304" pitchFamily="18" charset="0"/>
              </a:rPr>
              <a:t>Provides other drug assistance for PrEP, Rapid ART and Suboxone (not all paid through RW)</a:t>
            </a:r>
          </a:p>
          <a:p>
            <a:pPr lvl="1" indent="-457200">
              <a:buFont typeface="Arial" panose="020B0604020202020204" pitchFamily="34" charset="0"/>
              <a:buChar char="•"/>
            </a:pPr>
            <a:r>
              <a:rPr lang="en-US" altLang="en-US" sz="2800" dirty="0" smtClean="0">
                <a:solidFill>
                  <a:schemeClr val="tx1"/>
                </a:solidFill>
                <a:latin typeface="Times New Roman" panose="02020603050405020304" pitchFamily="18" charset="0"/>
                <a:cs typeface="Times New Roman" panose="02020603050405020304" pitchFamily="18" charset="0"/>
              </a:rPr>
              <a:t>Types of Services </a:t>
            </a:r>
            <a:endParaRPr lang="en-US" altLang="en-US" dirty="0">
              <a:latin typeface="Times New Roman" panose="02020603050405020304" pitchFamily="18" charset="0"/>
              <a:cs typeface="Times New Roman" panose="02020603050405020304" pitchFamily="18" charset="0"/>
            </a:endParaRPr>
          </a:p>
          <a:p>
            <a:pPr lvl="2" indent="-457200">
              <a:buFont typeface="Arial" panose="020B0604020202020204" pitchFamily="34" charset="0"/>
              <a:buChar char="•"/>
            </a:pPr>
            <a:r>
              <a:rPr lang="en-US" altLang="en-US" sz="2400" dirty="0" smtClean="0">
                <a:solidFill>
                  <a:schemeClr val="tx1"/>
                </a:solidFill>
                <a:latin typeface="Times New Roman" panose="02020603050405020304" pitchFamily="18" charset="0"/>
                <a:cs typeface="Times New Roman" panose="02020603050405020304" pitchFamily="18" charset="0"/>
              </a:rPr>
              <a:t>Insurance premium payments</a:t>
            </a:r>
          </a:p>
          <a:p>
            <a:pPr lvl="2" indent="-457200">
              <a:buFont typeface="Arial" panose="020B0604020202020204" pitchFamily="34" charset="0"/>
              <a:buChar char="•"/>
            </a:pPr>
            <a:r>
              <a:rPr lang="en-US" altLang="en-US" sz="2400" dirty="0" smtClean="0">
                <a:solidFill>
                  <a:schemeClr val="tx1"/>
                </a:solidFill>
                <a:latin typeface="Times New Roman" panose="02020603050405020304" pitchFamily="18" charset="0"/>
                <a:cs typeface="Times New Roman" panose="02020603050405020304" pitchFamily="18" charset="0"/>
              </a:rPr>
              <a:t>Co-pay assistance</a:t>
            </a:r>
          </a:p>
          <a:p>
            <a:pPr lvl="2" indent="-457200">
              <a:buFont typeface="Arial" panose="020B0604020202020204" pitchFamily="34" charset="0"/>
              <a:buChar char="•"/>
            </a:pPr>
            <a:r>
              <a:rPr lang="en-US" altLang="en-US" sz="2400" dirty="0" smtClean="0">
                <a:solidFill>
                  <a:schemeClr val="tx1"/>
                </a:solidFill>
                <a:latin typeface="Times New Roman" panose="02020603050405020304" pitchFamily="18" charset="0"/>
                <a:cs typeface="Times New Roman" panose="02020603050405020304" pitchFamily="18" charset="0"/>
              </a:rPr>
              <a:t>Straight prescription coverage</a:t>
            </a:r>
          </a:p>
        </p:txBody>
      </p:sp>
    </p:spTree>
    <p:extLst>
      <p:ext uri="{BB962C8B-B14F-4D97-AF65-F5344CB8AC3E}">
        <p14:creationId xmlns:p14="http://schemas.microsoft.com/office/powerpoint/2010/main" val="15231682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443603"/>
            <a:ext cx="8229600" cy="1143000"/>
          </a:xfrm>
        </p:spPr>
        <p:txBody>
          <a:bodyPr/>
          <a:lstStyle/>
          <a:p>
            <a:r>
              <a:rPr lang="en-US" altLang="en-US" sz="5000" dirty="0" smtClean="0">
                <a:latin typeface="Garamond" panose="02020404030301010803" pitchFamily="18" charset="0"/>
              </a:rPr>
              <a:t>Ending the epidemic</a:t>
            </a:r>
          </a:p>
        </p:txBody>
      </p:sp>
      <p:pic>
        <p:nvPicPr>
          <p:cNvPr id="4" name="Content Placeholder 3"/>
          <p:cNvPicPr>
            <a:picLocks noGrp="1"/>
          </p:cNvPicPr>
          <p:nvPr>
            <p:ph idx="1"/>
          </p:nvPr>
        </p:nvPicPr>
        <p:blipFill>
          <a:blip r:embed="rId2"/>
          <a:stretch>
            <a:fillRect/>
          </a:stretch>
        </p:blipFill>
        <p:spPr>
          <a:xfrm>
            <a:off x="457200" y="1794141"/>
            <a:ext cx="8229600" cy="2815627"/>
          </a:xfrm>
          <a:prstGeom prst="rect">
            <a:avLst/>
          </a:prstGeom>
        </p:spPr>
      </p:pic>
    </p:spTree>
    <p:extLst>
      <p:ext uri="{BB962C8B-B14F-4D97-AF65-F5344CB8AC3E}">
        <p14:creationId xmlns:p14="http://schemas.microsoft.com/office/powerpoint/2010/main" val="7877358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443603"/>
            <a:ext cx="8229600" cy="1094252"/>
          </a:xfrm>
        </p:spPr>
        <p:txBody>
          <a:bodyPr/>
          <a:lstStyle/>
          <a:p>
            <a:r>
              <a:rPr lang="en-US" altLang="en-US" sz="5000" dirty="0" smtClean="0">
                <a:latin typeface="Garamond" panose="02020404030301010803" pitchFamily="18" charset="0"/>
              </a:rPr>
              <a:t>Ending the epidemic</a:t>
            </a:r>
          </a:p>
        </p:txBody>
      </p:sp>
      <p:sp>
        <p:nvSpPr>
          <p:cNvPr id="2" name="Content Placeholder 1"/>
          <p:cNvSpPr>
            <a:spLocks noGrp="1"/>
          </p:cNvSpPr>
          <p:nvPr>
            <p:ph idx="1"/>
          </p:nvPr>
        </p:nvSpPr>
        <p:spPr>
          <a:xfrm>
            <a:off x="457200" y="1386038"/>
            <a:ext cx="8229600" cy="4142027"/>
          </a:xfrm>
        </p:spPr>
        <p:txBody>
          <a:bodyPr/>
          <a:lstStyle/>
          <a:p>
            <a:pPr marL="365760" indent="0">
              <a:buNone/>
            </a:pPr>
            <a:endParaRPr lang="en-US" dirty="0" smtClean="0"/>
          </a:p>
          <a:p>
            <a:endParaRPr lang="en-US" dirty="0"/>
          </a:p>
        </p:txBody>
      </p:sp>
      <p:pic>
        <p:nvPicPr>
          <p:cNvPr id="3" name="Picture 2"/>
          <p:cNvPicPr>
            <a:picLocks noChangeAspect="1"/>
          </p:cNvPicPr>
          <p:nvPr/>
        </p:nvPicPr>
        <p:blipFill>
          <a:blip r:embed="rId2"/>
          <a:stretch>
            <a:fillRect/>
          </a:stretch>
        </p:blipFill>
        <p:spPr>
          <a:xfrm>
            <a:off x="677141" y="1537855"/>
            <a:ext cx="7467600" cy="4057650"/>
          </a:xfrm>
          <a:prstGeom prst="rect">
            <a:avLst/>
          </a:prstGeom>
        </p:spPr>
      </p:pic>
    </p:spTree>
    <p:extLst>
      <p:ext uri="{BB962C8B-B14F-4D97-AF65-F5344CB8AC3E}">
        <p14:creationId xmlns:p14="http://schemas.microsoft.com/office/powerpoint/2010/main" val="179373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17863" y="448809"/>
            <a:ext cx="8229600" cy="1143000"/>
          </a:xfrm>
        </p:spPr>
        <p:txBody>
          <a:bodyPr/>
          <a:lstStyle/>
          <a:p>
            <a:pPr eaLnBrk="1" hangingPunct="1"/>
            <a:r>
              <a:rPr lang="en-US" altLang="en-US" sz="5400" dirty="0" smtClean="0">
                <a:latin typeface="Garamond" panose="02020404030301010803" pitchFamily="18" charset="0"/>
              </a:rPr>
              <a:t>Washington DC EMA</a:t>
            </a:r>
          </a:p>
        </p:txBody>
      </p:sp>
      <p:pic>
        <p:nvPicPr>
          <p:cNvPr id="5" name="Content Placeholder 4"/>
          <p:cNvPicPr>
            <a:picLocks noGrp="1" noChangeAspect="1"/>
          </p:cNvPicPr>
          <p:nvPr>
            <p:ph idx="1"/>
          </p:nvPr>
        </p:nvPicPr>
        <p:blipFill>
          <a:blip r:embed="rId2"/>
          <a:stretch>
            <a:fillRect/>
          </a:stretch>
        </p:blipFill>
        <p:spPr>
          <a:xfrm>
            <a:off x="582970" y="1698172"/>
            <a:ext cx="5708127" cy="3829504"/>
          </a:xfrm>
          <a:prstGeom prst="rect">
            <a:avLst/>
          </a:prstGeom>
        </p:spPr>
      </p:pic>
      <p:sp>
        <p:nvSpPr>
          <p:cNvPr id="6" name="Rectangle 5"/>
          <p:cNvSpPr/>
          <p:nvPr/>
        </p:nvSpPr>
        <p:spPr>
          <a:xfrm>
            <a:off x="6365965" y="1829025"/>
            <a:ext cx="1933303" cy="3970318"/>
          </a:xfrm>
          <a:prstGeom prst="rect">
            <a:avLst/>
          </a:prstGeom>
        </p:spPr>
        <p:txBody>
          <a:bodyPr wrap="square">
            <a:spAutoFit/>
          </a:bodyPr>
          <a:lstStyle/>
          <a:p>
            <a:r>
              <a:rPr lang="en-US" dirty="0"/>
              <a:t>The Washington, D.C. EMA consists of:</a:t>
            </a:r>
          </a:p>
          <a:p>
            <a:r>
              <a:rPr lang="en-US" dirty="0"/>
              <a:t>The District of Columbia</a:t>
            </a:r>
          </a:p>
          <a:p>
            <a:r>
              <a:rPr lang="en-US" dirty="0"/>
              <a:t>Northern and Northwestern Virginia (17 </a:t>
            </a:r>
            <a:r>
              <a:rPr lang="en-US" dirty="0" smtClean="0"/>
              <a:t>counties/cities) </a:t>
            </a:r>
            <a:endParaRPr lang="en-US" dirty="0"/>
          </a:p>
          <a:p>
            <a:r>
              <a:rPr lang="en-US" dirty="0"/>
              <a:t>Suburban Maryland (five counties)</a:t>
            </a:r>
          </a:p>
          <a:p>
            <a:r>
              <a:rPr lang="en-US" dirty="0"/>
              <a:t>West Virginia (two counties)</a:t>
            </a:r>
          </a:p>
        </p:txBody>
      </p:sp>
    </p:spTree>
    <p:extLst>
      <p:ext uri="{BB962C8B-B14F-4D97-AF65-F5344CB8AC3E}">
        <p14:creationId xmlns:p14="http://schemas.microsoft.com/office/powerpoint/2010/main" val="7847257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443603"/>
            <a:ext cx="8229600" cy="1094252"/>
          </a:xfrm>
        </p:spPr>
        <p:txBody>
          <a:bodyPr/>
          <a:lstStyle/>
          <a:p>
            <a:r>
              <a:rPr lang="en-US" altLang="en-US" sz="5000" dirty="0" smtClean="0">
                <a:latin typeface="Garamond" panose="02020404030301010803" pitchFamily="18" charset="0"/>
              </a:rPr>
              <a:t>Ending the epidemic</a:t>
            </a:r>
          </a:p>
        </p:txBody>
      </p:sp>
      <p:sp>
        <p:nvSpPr>
          <p:cNvPr id="2" name="Content Placeholder 1"/>
          <p:cNvSpPr>
            <a:spLocks noGrp="1"/>
          </p:cNvSpPr>
          <p:nvPr>
            <p:ph idx="1"/>
          </p:nvPr>
        </p:nvSpPr>
        <p:spPr>
          <a:xfrm>
            <a:off x="457200" y="1386038"/>
            <a:ext cx="8229600" cy="4142027"/>
          </a:xfrm>
        </p:spPr>
        <p:txBody>
          <a:bodyPr/>
          <a:lstStyle/>
          <a:p>
            <a:pPr marL="365760" indent="0">
              <a:buNone/>
            </a:pPr>
            <a:endParaRPr lang="en-US" dirty="0" smtClean="0"/>
          </a:p>
          <a:p>
            <a:endParaRPr lang="en-US" dirty="0"/>
          </a:p>
        </p:txBody>
      </p:sp>
      <p:pic>
        <p:nvPicPr>
          <p:cNvPr id="4" name="Picture 3"/>
          <p:cNvPicPr>
            <a:picLocks noChangeAspect="1"/>
          </p:cNvPicPr>
          <p:nvPr/>
        </p:nvPicPr>
        <p:blipFill>
          <a:blip r:embed="rId2"/>
          <a:stretch>
            <a:fillRect/>
          </a:stretch>
        </p:blipFill>
        <p:spPr>
          <a:xfrm>
            <a:off x="47625" y="1386038"/>
            <a:ext cx="9048750" cy="4286250"/>
          </a:xfrm>
          <a:prstGeom prst="rect">
            <a:avLst/>
          </a:prstGeom>
        </p:spPr>
      </p:pic>
    </p:spTree>
    <p:extLst>
      <p:ext uri="{BB962C8B-B14F-4D97-AF65-F5344CB8AC3E}">
        <p14:creationId xmlns:p14="http://schemas.microsoft.com/office/powerpoint/2010/main" val="30769853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152658"/>
            <a:ext cx="8229600" cy="1143000"/>
          </a:xfrm>
        </p:spPr>
        <p:txBody>
          <a:bodyPr/>
          <a:lstStyle/>
          <a:p>
            <a:r>
              <a:rPr lang="en-US" altLang="en-US" sz="5000" dirty="0" smtClean="0">
                <a:latin typeface="Garamond" panose="02020404030301010803" pitchFamily="18" charset="0"/>
              </a:rPr>
              <a:t>Ending the epidemic</a:t>
            </a:r>
          </a:p>
        </p:txBody>
      </p:sp>
      <p:sp>
        <p:nvSpPr>
          <p:cNvPr id="2" name="Content Placeholder 1"/>
          <p:cNvSpPr>
            <a:spLocks noGrp="1"/>
          </p:cNvSpPr>
          <p:nvPr>
            <p:ph idx="1"/>
          </p:nvPr>
        </p:nvSpPr>
        <p:spPr>
          <a:xfrm>
            <a:off x="259774" y="1340426"/>
            <a:ext cx="8427026" cy="5403273"/>
          </a:xfrm>
        </p:spPr>
        <p:txBody>
          <a:bodyPr/>
          <a:lstStyle/>
          <a:p>
            <a:r>
              <a:rPr lang="en-US" sz="2800" dirty="0" smtClean="0"/>
              <a:t>Phase 1 – Geographic Focus (5 years)</a:t>
            </a:r>
          </a:p>
          <a:p>
            <a:pPr lvl="1"/>
            <a:r>
              <a:rPr lang="en-US" sz="2800" dirty="0" smtClean="0"/>
              <a:t>57 jurisdictions identified as geographic hotspots</a:t>
            </a:r>
          </a:p>
          <a:p>
            <a:pPr lvl="1"/>
            <a:r>
              <a:rPr lang="en-US" sz="2800" dirty="0" smtClean="0"/>
              <a:t>DC, Prince Georges County and Montgomery County</a:t>
            </a:r>
            <a:endParaRPr lang="en-US" sz="2800" dirty="0" smtClean="0"/>
          </a:p>
          <a:p>
            <a:r>
              <a:rPr lang="en-US" sz="2800" dirty="0" smtClean="0"/>
              <a:t>Phase 2 – Nationwide efforts</a:t>
            </a:r>
          </a:p>
          <a:p>
            <a:pPr lvl="1"/>
            <a:r>
              <a:rPr lang="en-US" sz="2800" dirty="0" smtClean="0"/>
              <a:t>Goal – reduce new infections by 90% by 2030</a:t>
            </a:r>
          </a:p>
          <a:p>
            <a:r>
              <a:rPr lang="en-US" sz="2800" dirty="0" smtClean="0"/>
              <a:t>Phase 3 – Intensive Case Management</a:t>
            </a:r>
          </a:p>
          <a:p>
            <a:pPr lvl="1"/>
            <a:r>
              <a:rPr lang="en-US" sz="2800" dirty="0"/>
              <a:t>Goal - maintain the number of new infections at fewer than 3,000 per year</a:t>
            </a:r>
            <a:endParaRPr lang="en-US" sz="2800" dirty="0" smtClean="0"/>
          </a:p>
        </p:txBody>
      </p:sp>
    </p:spTree>
    <p:extLst>
      <p:ext uri="{BB962C8B-B14F-4D97-AF65-F5344CB8AC3E}">
        <p14:creationId xmlns:p14="http://schemas.microsoft.com/office/powerpoint/2010/main" val="733361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131876"/>
            <a:ext cx="8229600" cy="1143000"/>
          </a:xfrm>
        </p:spPr>
        <p:txBody>
          <a:bodyPr/>
          <a:lstStyle/>
          <a:p>
            <a:r>
              <a:rPr lang="en-US" altLang="en-US" sz="5000" dirty="0" smtClean="0">
                <a:latin typeface="Garamond" panose="02020404030301010803" pitchFamily="18" charset="0"/>
              </a:rPr>
              <a:t>Ending the epidemic</a:t>
            </a:r>
          </a:p>
        </p:txBody>
      </p:sp>
      <p:sp>
        <p:nvSpPr>
          <p:cNvPr id="2" name="Content Placeholder 1"/>
          <p:cNvSpPr>
            <a:spLocks noGrp="1"/>
          </p:cNvSpPr>
          <p:nvPr>
            <p:ph idx="1"/>
          </p:nvPr>
        </p:nvSpPr>
        <p:spPr>
          <a:xfrm>
            <a:off x="457200" y="1386038"/>
            <a:ext cx="8229600" cy="4142027"/>
          </a:xfrm>
        </p:spPr>
        <p:txBody>
          <a:bodyPr/>
          <a:lstStyle/>
          <a:p>
            <a:r>
              <a:rPr lang="en-US" sz="2800" dirty="0" smtClean="0"/>
              <a:t>Funding</a:t>
            </a:r>
            <a:endParaRPr lang="en-US" sz="2800" dirty="0" smtClean="0"/>
          </a:p>
          <a:p>
            <a:pPr lvl="1"/>
            <a:r>
              <a:rPr lang="en-US" sz="2800" dirty="0" smtClean="0"/>
              <a:t>CDC (Single jurisdiction)</a:t>
            </a:r>
            <a:endParaRPr lang="en-US" sz="2800" dirty="0"/>
          </a:p>
          <a:p>
            <a:pPr lvl="2"/>
            <a:r>
              <a:rPr lang="en-US" sz="2800" dirty="0" smtClean="0"/>
              <a:t>PS 19-1906 – community engagement</a:t>
            </a:r>
          </a:p>
          <a:p>
            <a:pPr lvl="2"/>
            <a:r>
              <a:rPr lang="en-US" sz="2800" dirty="0" smtClean="0"/>
              <a:t>PS 20-2010 – Implementation</a:t>
            </a:r>
          </a:p>
          <a:p>
            <a:pPr lvl="2"/>
            <a:endParaRPr lang="en-US" sz="2800" dirty="0" smtClean="0"/>
          </a:p>
          <a:p>
            <a:pPr lvl="1"/>
            <a:r>
              <a:rPr lang="en-US" sz="2800" dirty="0" smtClean="0"/>
              <a:t>HRSA (57 jurisdictions)</a:t>
            </a:r>
          </a:p>
          <a:p>
            <a:pPr lvl="2"/>
            <a:r>
              <a:rPr lang="en-US" sz="2800" dirty="0" smtClean="0"/>
              <a:t>20-078 - Implementation</a:t>
            </a:r>
            <a:endParaRPr lang="en-US" sz="2800" dirty="0"/>
          </a:p>
        </p:txBody>
      </p:sp>
    </p:spTree>
    <p:extLst>
      <p:ext uri="{BB962C8B-B14F-4D97-AF65-F5344CB8AC3E}">
        <p14:creationId xmlns:p14="http://schemas.microsoft.com/office/powerpoint/2010/main" val="37329581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Subrecipient</a:t>
            </a:r>
            <a:r>
              <a:rPr lang="en-US" dirty="0" smtClean="0"/>
              <a:t> requirements</a:t>
            </a:r>
            <a:endParaRPr lang="en-US" dirty="0"/>
          </a:p>
        </p:txBody>
      </p:sp>
      <p:sp>
        <p:nvSpPr>
          <p:cNvPr id="3" name="Content Placeholder 2"/>
          <p:cNvSpPr>
            <a:spLocks noGrp="1"/>
          </p:cNvSpPr>
          <p:nvPr>
            <p:ph idx="1"/>
          </p:nvPr>
        </p:nvSpPr>
        <p:spPr>
          <a:xfrm>
            <a:off x="218209" y="1335231"/>
            <a:ext cx="8520546" cy="4613564"/>
          </a:xfrm>
        </p:spPr>
        <p:txBody>
          <a:bodyPr/>
          <a:lstStyle/>
          <a:p>
            <a:r>
              <a:rPr lang="en-US" dirty="0" smtClean="0"/>
              <a:t>Monthly reports </a:t>
            </a:r>
          </a:p>
          <a:p>
            <a:pPr lvl="1"/>
            <a:r>
              <a:rPr lang="en-US" dirty="0" smtClean="0"/>
              <a:t>Narrative</a:t>
            </a:r>
          </a:p>
          <a:p>
            <a:pPr lvl="1"/>
            <a:r>
              <a:rPr lang="en-US" dirty="0" smtClean="0"/>
              <a:t>Data</a:t>
            </a:r>
          </a:p>
          <a:p>
            <a:pPr lvl="1"/>
            <a:endParaRPr lang="en-US" dirty="0" smtClean="0"/>
          </a:p>
          <a:p>
            <a:r>
              <a:rPr lang="en-US" dirty="0" smtClean="0"/>
              <a:t>Invoices</a:t>
            </a:r>
          </a:p>
          <a:p>
            <a:pPr lvl="1"/>
            <a:r>
              <a:rPr lang="en-US" dirty="0" smtClean="0"/>
              <a:t>Due by the 10</a:t>
            </a:r>
            <a:r>
              <a:rPr lang="en-US" baseline="30000" dirty="0" smtClean="0"/>
              <a:t>th</a:t>
            </a:r>
            <a:r>
              <a:rPr lang="en-US" dirty="0" smtClean="0"/>
              <a:t> business day of each month</a:t>
            </a:r>
          </a:p>
          <a:p>
            <a:pPr lvl="1"/>
            <a:endParaRPr lang="en-US" dirty="0" smtClean="0"/>
          </a:p>
          <a:p>
            <a:r>
              <a:rPr lang="en-US" dirty="0" smtClean="0"/>
              <a:t>Participation in surveys/data collection</a:t>
            </a:r>
          </a:p>
          <a:p>
            <a:pPr lvl="1"/>
            <a:r>
              <a:rPr lang="en-US" dirty="0" smtClean="0"/>
              <a:t>Needs assessment, focus on out of care, newly engaged/re-engaged</a:t>
            </a:r>
          </a:p>
          <a:p>
            <a:pPr lvl="1"/>
            <a:r>
              <a:rPr lang="en-US" dirty="0" smtClean="0"/>
              <a:t>AEAM</a:t>
            </a:r>
          </a:p>
          <a:p>
            <a:pPr lvl="1"/>
            <a:r>
              <a:rPr lang="en-US" dirty="0" smtClean="0"/>
              <a:t>QM</a:t>
            </a:r>
          </a:p>
          <a:p>
            <a:pPr marL="365760" indent="0">
              <a:buNone/>
            </a:pPr>
            <a:endParaRPr lang="en-US" dirty="0"/>
          </a:p>
          <a:p>
            <a:pPr marL="365760" indent="0">
              <a:buNone/>
            </a:pPr>
            <a:r>
              <a:rPr lang="en-US" b="1" dirty="0" smtClean="0"/>
              <a:t>We are required to consider past performance when making new awards</a:t>
            </a:r>
          </a:p>
        </p:txBody>
      </p:sp>
      <p:sp>
        <p:nvSpPr>
          <p:cNvPr id="4" name="Content Placeholder 3"/>
          <p:cNvSpPr>
            <a:spLocks noGrp="1"/>
          </p:cNvSpPr>
          <p:nvPr>
            <p:ph idx="13"/>
          </p:nvPr>
        </p:nvSpPr>
        <p:spPr>
          <a:xfrm>
            <a:off x="514349" y="860103"/>
            <a:ext cx="8182841" cy="426786"/>
          </a:xfrm>
        </p:spPr>
        <p:txBody>
          <a:bodyPr/>
          <a:lstStyle/>
          <a:p>
            <a:endParaRPr lang="en-US" dirty="0"/>
          </a:p>
        </p:txBody>
      </p:sp>
      <p:sp>
        <p:nvSpPr>
          <p:cNvPr id="5" name="Content Placeholder 4"/>
          <p:cNvSpPr>
            <a:spLocks noGrp="1"/>
          </p:cNvSpPr>
          <p:nvPr>
            <p:ph idx="14"/>
          </p:nvPr>
        </p:nvSpPr>
        <p:spPr>
          <a:xfrm>
            <a:off x="711777" y="5528064"/>
            <a:ext cx="8229600" cy="1082886"/>
          </a:xfrm>
        </p:spPr>
        <p:txBody>
          <a:bodyPr/>
          <a:lstStyle/>
          <a:p>
            <a:endParaRPr lang="en-US" dirty="0"/>
          </a:p>
        </p:txBody>
      </p:sp>
    </p:spTree>
    <p:extLst>
      <p:ext uri="{BB962C8B-B14F-4D97-AF65-F5344CB8AC3E}">
        <p14:creationId xmlns:p14="http://schemas.microsoft.com/office/powerpoint/2010/main" val="5068994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443603"/>
            <a:ext cx="8229600" cy="1143000"/>
          </a:xfrm>
        </p:spPr>
        <p:txBody>
          <a:bodyPr/>
          <a:lstStyle/>
          <a:p>
            <a:r>
              <a:rPr lang="en-US" altLang="en-US" sz="5000" dirty="0" smtClean="0">
                <a:latin typeface="Garamond" panose="02020404030301010803" pitchFamily="18" charset="0"/>
              </a:rPr>
              <a:t>2019 HRSA Site visit</a:t>
            </a:r>
            <a:endParaRPr lang="en-US" altLang="en-US" sz="5000" dirty="0" smtClean="0">
              <a:latin typeface="Garamond" panose="02020404030301010803" pitchFamily="18" charset="0"/>
            </a:endParaRPr>
          </a:p>
        </p:txBody>
      </p:sp>
      <p:sp>
        <p:nvSpPr>
          <p:cNvPr id="2" name="Content Placeholder 1"/>
          <p:cNvSpPr>
            <a:spLocks noGrp="1"/>
          </p:cNvSpPr>
          <p:nvPr>
            <p:ph idx="1"/>
          </p:nvPr>
        </p:nvSpPr>
        <p:spPr>
          <a:xfrm>
            <a:off x="98713" y="1386038"/>
            <a:ext cx="8884227" cy="4968003"/>
          </a:xfrm>
        </p:spPr>
        <p:txBody>
          <a:bodyPr/>
          <a:lstStyle/>
          <a:p>
            <a:r>
              <a:rPr lang="en-US" sz="2800" dirty="0" smtClean="0"/>
              <a:t>Strengths</a:t>
            </a:r>
          </a:p>
          <a:p>
            <a:pPr lvl="1"/>
            <a:r>
              <a:rPr lang="en-US" sz="2800" dirty="0" smtClean="0"/>
              <a:t>QM coaching model</a:t>
            </a:r>
          </a:p>
          <a:p>
            <a:pPr lvl="1"/>
            <a:r>
              <a:rPr lang="en-US" sz="2800" dirty="0" smtClean="0"/>
              <a:t>Staff knowledge and engagement</a:t>
            </a:r>
          </a:p>
          <a:p>
            <a:pPr lvl="1"/>
            <a:endParaRPr lang="en-US" sz="2800" dirty="0"/>
          </a:p>
          <a:p>
            <a:r>
              <a:rPr lang="en-US" sz="2800" dirty="0" smtClean="0"/>
              <a:t>Findings</a:t>
            </a:r>
            <a:endParaRPr lang="en-US" sz="2800" dirty="0" smtClean="0"/>
          </a:p>
          <a:p>
            <a:pPr lvl="1"/>
            <a:r>
              <a:rPr lang="en-US" sz="2800" dirty="0" smtClean="0"/>
              <a:t>Customer </a:t>
            </a:r>
            <a:r>
              <a:rPr lang="en-US" sz="2800" smtClean="0"/>
              <a:t>(client) eligibility</a:t>
            </a:r>
            <a:endParaRPr lang="en-US" sz="2800" dirty="0" smtClean="0"/>
          </a:p>
          <a:p>
            <a:pPr lvl="1"/>
            <a:r>
              <a:rPr lang="en-US" sz="2800" dirty="0" err="1" smtClean="0"/>
              <a:t>Subrecipient</a:t>
            </a:r>
            <a:r>
              <a:rPr lang="en-US" sz="2800" dirty="0" smtClean="0"/>
              <a:t> monitoring</a:t>
            </a:r>
          </a:p>
          <a:p>
            <a:pPr lvl="2"/>
            <a:r>
              <a:rPr lang="en-US" sz="2800" dirty="0" smtClean="0"/>
              <a:t>340B Program income</a:t>
            </a:r>
            <a:r>
              <a:rPr lang="en-US" sz="2800" dirty="0"/>
              <a:t>, Adherence to service </a:t>
            </a:r>
            <a:r>
              <a:rPr lang="en-US" sz="2800" dirty="0" smtClean="0"/>
              <a:t>standards</a:t>
            </a:r>
          </a:p>
          <a:p>
            <a:pPr lvl="1"/>
            <a:r>
              <a:rPr lang="en-US" sz="2800" dirty="0" smtClean="0"/>
              <a:t>UBC cost reconciliation</a:t>
            </a:r>
          </a:p>
        </p:txBody>
      </p:sp>
    </p:spTree>
    <p:extLst>
      <p:ext uri="{BB962C8B-B14F-4D97-AF65-F5344CB8AC3E}">
        <p14:creationId xmlns:p14="http://schemas.microsoft.com/office/powerpoint/2010/main" val="42854597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41613" y="22771"/>
            <a:ext cx="8229600" cy="1143000"/>
          </a:xfrm>
        </p:spPr>
        <p:txBody>
          <a:bodyPr/>
          <a:lstStyle/>
          <a:p>
            <a:r>
              <a:rPr lang="en-US" altLang="en-US" sz="5000" dirty="0" smtClean="0">
                <a:latin typeface="Garamond" panose="02020404030301010803" pitchFamily="18" charset="0"/>
              </a:rPr>
              <a:t>Updates for </a:t>
            </a:r>
            <a:r>
              <a:rPr lang="en-US" altLang="en-US" sz="5000" dirty="0" err="1" smtClean="0">
                <a:latin typeface="Garamond" panose="02020404030301010803" pitchFamily="18" charset="0"/>
              </a:rPr>
              <a:t>gy</a:t>
            </a:r>
            <a:r>
              <a:rPr lang="en-US" altLang="en-US" sz="5000" dirty="0" smtClean="0">
                <a:latin typeface="Garamond" panose="02020404030301010803" pitchFamily="18" charset="0"/>
              </a:rPr>
              <a:t> 30</a:t>
            </a:r>
            <a:endParaRPr lang="en-US" altLang="en-US" sz="5000" dirty="0" smtClean="0">
              <a:latin typeface="Garamond" panose="02020404030301010803" pitchFamily="18" charset="0"/>
            </a:endParaRPr>
          </a:p>
        </p:txBody>
      </p:sp>
      <p:sp>
        <p:nvSpPr>
          <p:cNvPr id="2" name="Content Placeholder 1"/>
          <p:cNvSpPr>
            <a:spLocks noGrp="1"/>
          </p:cNvSpPr>
          <p:nvPr>
            <p:ph idx="1"/>
          </p:nvPr>
        </p:nvSpPr>
        <p:spPr>
          <a:xfrm>
            <a:off x="98713" y="1250956"/>
            <a:ext cx="8915401" cy="4895267"/>
          </a:xfrm>
        </p:spPr>
        <p:txBody>
          <a:bodyPr/>
          <a:lstStyle/>
          <a:p>
            <a:r>
              <a:rPr lang="en-US" sz="2800" dirty="0" smtClean="0"/>
              <a:t>Requests for increased funding/unusual purchase</a:t>
            </a:r>
            <a:endParaRPr lang="en-US" sz="2800" dirty="0" smtClean="0"/>
          </a:p>
          <a:p>
            <a:pPr lvl="1"/>
            <a:r>
              <a:rPr lang="en-US" sz="2800" dirty="0"/>
              <a:t> F</a:t>
            </a:r>
            <a:r>
              <a:rPr lang="en-US" sz="2800" dirty="0" smtClean="0"/>
              <a:t>ully develop request and contact your PO</a:t>
            </a:r>
            <a:endParaRPr lang="en-US" sz="2800" dirty="0" smtClean="0"/>
          </a:p>
          <a:p>
            <a:pPr lvl="1"/>
            <a:r>
              <a:rPr lang="en-US" sz="2800" dirty="0" smtClean="0"/>
              <a:t>Special purchases are not allowed after Q3</a:t>
            </a:r>
            <a:endParaRPr lang="en-US" sz="2800" dirty="0" smtClean="0"/>
          </a:p>
          <a:p>
            <a:endParaRPr lang="en-US" sz="2800" dirty="0"/>
          </a:p>
          <a:p>
            <a:r>
              <a:rPr lang="en-US" sz="2800" dirty="0" smtClean="0"/>
              <a:t>Evaluation of the FFS/UBC Business Model</a:t>
            </a:r>
          </a:p>
          <a:p>
            <a:pPr lvl="1"/>
            <a:r>
              <a:rPr lang="en-US" sz="2800" dirty="0" smtClean="0"/>
              <a:t>Provider survey</a:t>
            </a:r>
          </a:p>
          <a:p>
            <a:pPr lvl="1"/>
            <a:endParaRPr lang="en-US" sz="2800" dirty="0"/>
          </a:p>
          <a:p>
            <a:r>
              <a:rPr lang="en-US" sz="2800" dirty="0" smtClean="0"/>
              <a:t>New RFA</a:t>
            </a:r>
          </a:p>
          <a:p>
            <a:pPr lvl="1"/>
            <a:r>
              <a:rPr lang="en-US" sz="2800" dirty="0" smtClean="0"/>
              <a:t>Summer 2020 release</a:t>
            </a:r>
          </a:p>
          <a:p>
            <a:pPr lvl="1"/>
            <a:r>
              <a:rPr lang="en-US" sz="2800" dirty="0" smtClean="0"/>
              <a:t>March 1, 2021 start date</a:t>
            </a:r>
          </a:p>
        </p:txBody>
      </p:sp>
    </p:spTree>
    <p:extLst>
      <p:ext uri="{BB962C8B-B14F-4D97-AF65-F5344CB8AC3E}">
        <p14:creationId xmlns:p14="http://schemas.microsoft.com/office/powerpoint/2010/main" val="11997644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2"/>
          <p:cNvSpPr>
            <a:spLocks noGrp="1"/>
          </p:cNvSpPr>
          <p:nvPr>
            <p:ph type="ctrTitle"/>
          </p:nvPr>
        </p:nvSpPr>
        <p:spPr>
          <a:xfrm>
            <a:off x="725558" y="3556765"/>
            <a:ext cx="7732642" cy="1382983"/>
          </a:xfrm>
        </p:spPr>
        <p:txBody>
          <a:bodyPr>
            <a:normAutofit/>
          </a:bodyPr>
          <a:lstStyle/>
          <a:p>
            <a:endParaRPr lang="en-US" altLang="en-US" dirty="0" smtClean="0">
              <a:latin typeface="Times New Roman" panose="02020603050405020304" pitchFamily="18" charset="0"/>
              <a:cs typeface="Times New Roman" panose="02020603050405020304" pitchFamily="18" charset="0"/>
            </a:endParaRPr>
          </a:p>
        </p:txBody>
      </p:sp>
      <p:sp>
        <p:nvSpPr>
          <p:cNvPr id="66563" name="Rectangle 3"/>
          <p:cNvSpPr>
            <a:spLocks noGrp="1" noChangeArrowheads="1"/>
          </p:cNvSpPr>
          <p:nvPr>
            <p:ph type="subTitle" idx="1"/>
          </p:nvPr>
        </p:nvSpPr>
        <p:spPr>
          <a:xfrm>
            <a:off x="1538132" y="4939748"/>
            <a:ext cx="6400800" cy="696975"/>
          </a:xfrm>
        </p:spPr>
        <p:txBody>
          <a:bodyPr>
            <a:normAutofit fontScale="70000" lnSpcReduction="20000"/>
          </a:bodyPr>
          <a:lstStyle/>
          <a:p>
            <a:pPr algn="ctr" eaLnBrk="1" hangingPunct="1"/>
            <a:endParaRPr lang="en-US" altLang="en-US" dirty="0" smtClean="0">
              <a:solidFill>
                <a:schemeClr val="tx1"/>
              </a:solidFill>
            </a:endParaRPr>
          </a:p>
          <a:p>
            <a:pPr algn="ctr" eaLnBrk="1" hangingPunct="1"/>
            <a:r>
              <a:rPr lang="en-US" altLang="en-US" sz="3600" dirty="0" smtClean="0">
                <a:solidFill>
                  <a:schemeClr val="tx1"/>
                </a:solidFill>
                <a:latin typeface="Times New Roman" panose="02020603050405020304" pitchFamily="18" charset="0"/>
                <a:cs typeface="Times New Roman" panose="02020603050405020304" pitchFamily="18" charset="0"/>
              </a:rPr>
              <a:t>Thank you. </a:t>
            </a:r>
          </a:p>
        </p:txBody>
      </p:sp>
      <p:sp>
        <p:nvSpPr>
          <p:cNvPr id="66565" name="Text Box 4"/>
          <p:cNvSpPr txBox="1">
            <a:spLocks noChangeArrowheads="1"/>
          </p:cNvSpPr>
          <p:nvPr/>
        </p:nvSpPr>
        <p:spPr bwMode="auto">
          <a:xfrm>
            <a:off x="228600" y="6486525"/>
            <a:ext cx="792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ea typeface="ＭＳ Ｐゴシック" panose="020B0600070205080204" pitchFamily="34" charset="-128"/>
              </a:defRPr>
            </a:lvl1pPr>
            <a:lvl2pPr marL="742950" indent="-285750">
              <a:defRPr sz="2000" b="1">
                <a:solidFill>
                  <a:schemeClr val="tx1"/>
                </a:solidFill>
                <a:latin typeface="Arial" panose="020B0604020202020204" pitchFamily="34" charset="0"/>
                <a:ea typeface="ＭＳ Ｐゴシック" panose="020B0600070205080204" pitchFamily="34" charset="-128"/>
              </a:defRPr>
            </a:lvl2pPr>
            <a:lvl3pPr marL="1143000" indent="-228600">
              <a:defRPr sz="2000" b="1">
                <a:solidFill>
                  <a:schemeClr val="tx1"/>
                </a:solidFill>
                <a:latin typeface="Arial" panose="020B0604020202020204" pitchFamily="34" charset="0"/>
                <a:ea typeface="ＭＳ Ｐゴシック" panose="020B0600070205080204" pitchFamily="34" charset="-128"/>
              </a:defRPr>
            </a:lvl3pPr>
            <a:lvl4pPr marL="1600200" indent="-228600">
              <a:defRPr sz="2000" b="1">
                <a:solidFill>
                  <a:schemeClr val="tx1"/>
                </a:solidFill>
                <a:latin typeface="Arial" panose="020B0604020202020204" pitchFamily="34" charset="0"/>
                <a:ea typeface="ＭＳ Ｐゴシック" panose="020B0600070205080204" pitchFamily="34" charset="-128"/>
              </a:defRPr>
            </a:lvl4pPr>
            <a:lvl5pPr marL="2057400" indent="-228600">
              <a:defRPr sz="20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1400" b="0">
                <a:solidFill>
                  <a:srgbClr val="FF0000"/>
                </a:solidFill>
              </a:rPr>
              <a:t> </a:t>
            </a:r>
          </a:p>
        </p:txBody>
      </p:sp>
    </p:spTree>
    <p:extLst>
      <p:ext uri="{BB962C8B-B14F-4D97-AF65-F5344CB8AC3E}">
        <p14:creationId xmlns:p14="http://schemas.microsoft.com/office/powerpoint/2010/main" val="237324865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0"/>
            <a:ext cx="9144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prstClr val="white"/>
              </a:solidFill>
              <a:latin typeface="Segoe UI Light" pitchFamily="34" charset="0"/>
              <a:cs typeface="Segoe UI" pitchFamily="34" charset="0"/>
            </a:endParaRPr>
          </a:p>
        </p:txBody>
      </p:sp>
      <p:grpSp>
        <p:nvGrpSpPr>
          <p:cNvPr id="9" name="Group 8"/>
          <p:cNvGrpSpPr/>
          <p:nvPr/>
        </p:nvGrpSpPr>
        <p:grpSpPr>
          <a:xfrm>
            <a:off x="0" y="0"/>
            <a:ext cx="9144000" cy="6858000"/>
            <a:chOff x="0" y="0"/>
            <a:chExt cx="9144000" cy="6858000"/>
          </a:xfrm>
        </p:grpSpPr>
        <p:sp>
          <p:nvSpPr>
            <p:cNvPr id="4" name="Rectangle 3"/>
            <p:cNvSpPr/>
            <p:nvPr/>
          </p:nvSpPr>
          <p:spPr>
            <a:xfrm>
              <a:off x="0" y="0"/>
              <a:ext cx="4191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b="1" dirty="0" smtClean="0">
                  <a:solidFill>
                    <a:prstClr val="white"/>
                  </a:solidFill>
                  <a:latin typeface="Segoe UI Light" pitchFamily="34" charset="0"/>
                  <a:cs typeface="Segoe UI" pitchFamily="34" charset="0"/>
                </a:rPr>
                <a:t>District of Columbia </a:t>
              </a:r>
            </a:p>
            <a:p>
              <a:pPr algn="ctr" defTabSz="914400" fontAlgn="base">
                <a:spcBef>
                  <a:spcPct val="0"/>
                </a:spcBef>
                <a:spcAft>
                  <a:spcPct val="0"/>
                </a:spcAft>
              </a:pPr>
              <a:r>
                <a:rPr lang="en-US" b="1" dirty="0" smtClean="0">
                  <a:solidFill>
                    <a:prstClr val="white"/>
                  </a:solidFill>
                  <a:latin typeface="Segoe UI Light" pitchFamily="34" charset="0"/>
                  <a:cs typeface="Segoe UI" pitchFamily="34" charset="0"/>
                </a:rPr>
                <a:t>46%</a:t>
              </a:r>
              <a:endParaRPr lang="en-US" b="1" dirty="0">
                <a:solidFill>
                  <a:prstClr val="white"/>
                </a:solidFill>
                <a:latin typeface="Segoe UI Light" pitchFamily="34" charset="0"/>
                <a:cs typeface="Segoe UI" pitchFamily="34" charset="0"/>
              </a:endParaRPr>
            </a:p>
          </p:txBody>
        </p:sp>
        <p:sp>
          <p:nvSpPr>
            <p:cNvPr id="5" name="Rectangle 4"/>
            <p:cNvSpPr>
              <a:spLocks/>
            </p:cNvSpPr>
            <p:nvPr/>
          </p:nvSpPr>
          <p:spPr>
            <a:xfrm>
              <a:off x="4191000" y="0"/>
              <a:ext cx="4953000" cy="3962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b="1" dirty="0" smtClean="0">
                  <a:solidFill>
                    <a:prstClr val="white"/>
                  </a:solidFill>
                  <a:latin typeface="Segoe UI Light" pitchFamily="34" charset="0"/>
                  <a:cs typeface="Segoe UI" pitchFamily="34" charset="0"/>
                </a:rPr>
                <a:t>Maryland</a:t>
              </a:r>
            </a:p>
            <a:p>
              <a:pPr algn="ctr" defTabSz="914400" fontAlgn="base">
                <a:spcBef>
                  <a:spcPct val="0"/>
                </a:spcBef>
                <a:spcAft>
                  <a:spcPct val="0"/>
                </a:spcAft>
              </a:pPr>
              <a:r>
                <a:rPr lang="en-US" b="1" dirty="0" smtClean="0">
                  <a:solidFill>
                    <a:prstClr val="white"/>
                  </a:solidFill>
                  <a:latin typeface="Segoe UI Light" pitchFamily="34" charset="0"/>
                  <a:cs typeface="Segoe UI" pitchFamily="34" charset="0"/>
                </a:rPr>
                <a:t>33%</a:t>
              </a:r>
              <a:endParaRPr lang="en-US" b="1" dirty="0">
                <a:solidFill>
                  <a:prstClr val="white"/>
                </a:solidFill>
                <a:latin typeface="Segoe UI Light" pitchFamily="34" charset="0"/>
                <a:cs typeface="Segoe UI" pitchFamily="34" charset="0"/>
              </a:endParaRPr>
            </a:p>
          </p:txBody>
        </p:sp>
        <p:sp>
          <p:nvSpPr>
            <p:cNvPr id="6" name="Rectangle 5"/>
            <p:cNvSpPr>
              <a:spLocks/>
            </p:cNvSpPr>
            <p:nvPr/>
          </p:nvSpPr>
          <p:spPr>
            <a:xfrm>
              <a:off x="4191000" y="3962400"/>
              <a:ext cx="4953000" cy="25940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1600" b="1" dirty="0" smtClean="0">
                  <a:solidFill>
                    <a:prstClr val="white"/>
                  </a:solidFill>
                  <a:latin typeface="Segoe UI Light" pitchFamily="34" charset="0"/>
                  <a:cs typeface="Segoe UI" pitchFamily="34" charset="0"/>
                </a:rPr>
                <a:t>Virginia</a:t>
              </a:r>
            </a:p>
            <a:p>
              <a:pPr algn="ctr" defTabSz="914400" fontAlgn="base">
                <a:spcBef>
                  <a:spcPct val="0"/>
                </a:spcBef>
                <a:spcAft>
                  <a:spcPct val="0"/>
                </a:spcAft>
              </a:pPr>
              <a:r>
                <a:rPr lang="en-US" sz="1600" b="1" dirty="0" smtClean="0">
                  <a:solidFill>
                    <a:prstClr val="white"/>
                  </a:solidFill>
                  <a:latin typeface="Segoe UI Light" pitchFamily="34" charset="0"/>
                  <a:cs typeface="Segoe UI" pitchFamily="34" charset="0"/>
                </a:rPr>
                <a:t>20%</a:t>
              </a:r>
              <a:endParaRPr lang="en-US" sz="1600" b="1" dirty="0">
                <a:solidFill>
                  <a:prstClr val="white"/>
                </a:solidFill>
                <a:latin typeface="Segoe UI Light" pitchFamily="34" charset="0"/>
                <a:cs typeface="Segoe UI" pitchFamily="34" charset="0"/>
              </a:endParaRPr>
            </a:p>
          </p:txBody>
        </p:sp>
        <p:sp>
          <p:nvSpPr>
            <p:cNvPr id="19" name="Rectangle 18"/>
            <p:cNvSpPr>
              <a:spLocks/>
            </p:cNvSpPr>
            <p:nvPr/>
          </p:nvSpPr>
          <p:spPr>
            <a:xfrm>
              <a:off x="4191000" y="6553201"/>
              <a:ext cx="4953000" cy="2990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1200" b="1" dirty="0" smtClean="0">
                  <a:solidFill>
                    <a:prstClr val="black">
                      <a:lumMod val="95000"/>
                      <a:lumOff val="5000"/>
                    </a:prstClr>
                  </a:solidFill>
                  <a:latin typeface="Segoe UI Light" pitchFamily="34" charset="0"/>
                  <a:cs typeface="Segoe UI" pitchFamily="34" charset="0"/>
                </a:rPr>
                <a:t>West Virginia </a:t>
              </a:r>
              <a:r>
                <a:rPr lang="en-US" sz="1200" b="1" dirty="0">
                  <a:solidFill>
                    <a:prstClr val="black">
                      <a:lumMod val="95000"/>
                      <a:lumOff val="5000"/>
                    </a:prstClr>
                  </a:solidFill>
                  <a:latin typeface="Segoe UI Light" pitchFamily="34" charset="0"/>
                  <a:cs typeface="Segoe UI" pitchFamily="34" charset="0"/>
                </a:rPr>
                <a:t> </a:t>
              </a:r>
              <a:r>
                <a:rPr lang="en-US" sz="1200" b="1" dirty="0" smtClean="0">
                  <a:solidFill>
                    <a:prstClr val="black">
                      <a:lumMod val="95000"/>
                      <a:lumOff val="5000"/>
                    </a:prstClr>
                  </a:solidFill>
                  <a:latin typeface="Segoe UI Light" pitchFamily="34" charset="0"/>
                  <a:cs typeface="Segoe UI" pitchFamily="34" charset="0"/>
                </a:rPr>
                <a:t>1%</a:t>
              </a:r>
              <a:endParaRPr lang="en-US" sz="1200" b="1" dirty="0">
                <a:solidFill>
                  <a:prstClr val="black">
                    <a:lumMod val="95000"/>
                    <a:lumOff val="5000"/>
                  </a:prstClr>
                </a:solidFill>
                <a:latin typeface="Segoe UI Light" pitchFamily="34" charset="0"/>
                <a:cs typeface="Segoe UI" pitchFamily="34" charset="0"/>
              </a:endParaRPr>
            </a:p>
          </p:txBody>
        </p:sp>
      </p:grpSp>
      <p:sp>
        <p:nvSpPr>
          <p:cNvPr id="15" name="TextBox 14"/>
          <p:cNvSpPr txBox="1"/>
          <p:nvPr/>
        </p:nvSpPr>
        <p:spPr>
          <a:xfrm>
            <a:off x="152400" y="152400"/>
            <a:ext cx="8839200" cy="1384995"/>
          </a:xfrm>
          <a:prstGeom prst="rect">
            <a:avLst/>
          </a:prstGeom>
          <a:noFill/>
        </p:spPr>
        <p:txBody>
          <a:bodyPr wrap="square" rtlCol="0">
            <a:spAutoFit/>
          </a:bodyPr>
          <a:lstStyle/>
          <a:p>
            <a:pPr defTabSz="914400" fontAlgn="base">
              <a:spcBef>
                <a:spcPct val="0"/>
              </a:spcBef>
              <a:spcAft>
                <a:spcPct val="0"/>
              </a:spcAft>
            </a:pPr>
            <a:r>
              <a:rPr lang="en-US" sz="2800" dirty="0" smtClean="0">
                <a:solidFill>
                  <a:prstClr val="white"/>
                </a:solidFill>
                <a:effectLst>
                  <a:outerShdw blurRad="38100" dist="38100" dir="2700000" algn="tl">
                    <a:srgbClr val="000000">
                      <a:alpha val="43137"/>
                    </a:srgbClr>
                  </a:outerShdw>
                </a:effectLst>
                <a:latin typeface="Segoe UI Light" pitchFamily="34" charset="0"/>
                <a:cs typeface="Segoe UI" pitchFamily="34" charset="0"/>
              </a:rPr>
              <a:t>Distribution of Cases Living with HIV Disease </a:t>
            </a:r>
          </a:p>
          <a:p>
            <a:pPr defTabSz="914400" fontAlgn="base">
              <a:spcBef>
                <a:spcPct val="0"/>
              </a:spcBef>
              <a:spcAft>
                <a:spcPct val="0"/>
              </a:spcAft>
            </a:pPr>
            <a:r>
              <a:rPr lang="en-US" sz="2800" dirty="0" smtClean="0">
                <a:solidFill>
                  <a:prstClr val="white"/>
                </a:solidFill>
                <a:effectLst>
                  <a:outerShdw blurRad="38100" dist="38100" dir="2700000" algn="tl">
                    <a:srgbClr val="000000">
                      <a:alpha val="43137"/>
                    </a:srgbClr>
                  </a:outerShdw>
                </a:effectLst>
                <a:latin typeface="Segoe UI Light" pitchFamily="34" charset="0"/>
                <a:cs typeface="Segoe UI" pitchFamily="34" charset="0"/>
              </a:rPr>
              <a:t>in the DC EMA, 2018, </a:t>
            </a:r>
          </a:p>
          <a:p>
            <a:pPr defTabSz="914400" fontAlgn="base">
              <a:spcBef>
                <a:spcPct val="0"/>
              </a:spcBef>
              <a:spcAft>
                <a:spcPct val="0"/>
              </a:spcAft>
            </a:pPr>
            <a:r>
              <a:rPr lang="en-US" sz="2800" dirty="0" smtClean="0">
                <a:solidFill>
                  <a:prstClr val="white"/>
                </a:solidFill>
                <a:effectLst>
                  <a:outerShdw blurRad="38100" dist="38100" dir="2700000" algn="tl">
                    <a:srgbClr val="000000">
                      <a:alpha val="43137"/>
                    </a:srgbClr>
                  </a:outerShdw>
                </a:effectLst>
                <a:latin typeface="Segoe UI Light" pitchFamily="34" charset="0"/>
                <a:cs typeface="Segoe UI" pitchFamily="34" charset="0"/>
              </a:rPr>
              <a:t>by Jurisdiction N= 38,414</a:t>
            </a:r>
          </a:p>
        </p:txBody>
      </p:sp>
    </p:spTree>
    <p:extLst>
      <p:ext uri="{BB962C8B-B14F-4D97-AF65-F5344CB8AC3E}">
        <p14:creationId xmlns:p14="http://schemas.microsoft.com/office/powerpoint/2010/main" val="27897329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221" y="55247"/>
            <a:ext cx="8807179" cy="764187"/>
          </a:xfrm>
        </p:spPr>
        <p:txBody>
          <a:bodyPr>
            <a:noAutofit/>
          </a:bodyPr>
          <a:lstStyle/>
          <a:p>
            <a:pPr algn="ctr"/>
            <a:r>
              <a:rPr lang="en-US" sz="2800" dirty="0" smtClean="0"/>
              <a:t>Geographic Distribution of the Number of Living in the DC EMA, by County, 2018, N=38,414</a:t>
            </a:r>
            <a:endParaRPr lang="en-US" sz="2800" dirty="0"/>
          </a:p>
        </p:txBody>
      </p:sp>
      <p:pic>
        <p:nvPicPr>
          <p:cNvPr id="4" name="Picture 3"/>
          <p:cNvPicPr>
            <a:picLocks noChangeAspect="1"/>
          </p:cNvPicPr>
          <p:nvPr/>
        </p:nvPicPr>
        <p:blipFill rotWithShape="1">
          <a:blip r:embed="rId3"/>
          <a:srcRect l="10065" t="11919" r="61869" b="4272"/>
          <a:stretch/>
        </p:blipFill>
        <p:spPr>
          <a:xfrm>
            <a:off x="2055446" y="1066799"/>
            <a:ext cx="6713416" cy="5542153"/>
          </a:xfrm>
          <a:prstGeom prst="rect">
            <a:avLst/>
          </a:prstGeom>
        </p:spPr>
      </p:pic>
      <p:grpSp>
        <p:nvGrpSpPr>
          <p:cNvPr id="47" name="Group 46"/>
          <p:cNvGrpSpPr/>
          <p:nvPr/>
        </p:nvGrpSpPr>
        <p:grpSpPr>
          <a:xfrm>
            <a:off x="838200" y="4191000"/>
            <a:ext cx="1507144" cy="2209004"/>
            <a:chOff x="408828" y="4023319"/>
            <a:chExt cx="1507144" cy="2209004"/>
          </a:xfrm>
        </p:grpSpPr>
        <p:grpSp>
          <p:nvGrpSpPr>
            <p:cNvPr id="48" name="Group 47"/>
            <p:cNvGrpSpPr/>
            <p:nvPr/>
          </p:nvGrpSpPr>
          <p:grpSpPr>
            <a:xfrm>
              <a:off x="531942" y="4417870"/>
              <a:ext cx="1333051" cy="1814453"/>
              <a:chOff x="498931" y="4449131"/>
              <a:chExt cx="1333051" cy="1814453"/>
            </a:xfrm>
          </p:grpSpPr>
          <p:sp>
            <p:nvSpPr>
              <p:cNvPr id="50" name="Rectangle 49"/>
              <p:cNvSpPr/>
              <p:nvPr/>
            </p:nvSpPr>
            <p:spPr>
              <a:xfrm>
                <a:off x="500185" y="4470400"/>
                <a:ext cx="250092" cy="234462"/>
              </a:xfrm>
              <a:prstGeom prst="rect">
                <a:avLst/>
              </a:prstGeom>
              <a:solidFill>
                <a:srgbClr val="FDE7EE"/>
              </a:solidFill>
              <a:ln>
                <a:solidFill>
                  <a:srgbClr val="FDE7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a:solidFill>
                    <a:prstClr val="white"/>
                  </a:solidFill>
                </a:endParaRPr>
              </a:p>
            </p:txBody>
          </p:sp>
          <p:sp>
            <p:nvSpPr>
              <p:cNvPr id="51" name="Rectangle 50"/>
              <p:cNvSpPr/>
              <p:nvPr/>
            </p:nvSpPr>
            <p:spPr>
              <a:xfrm>
                <a:off x="498931" y="4845538"/>
                <a:ext cx="250092" cy="234462"/>
              </a:xfrm>
              <a:prstGeom prst="rect">
                <a:avLst/>
              </a:prstGeom>
              <a:solidFill>
                <a:srgbClr val="FFB3B3"/>
              </a:solidFill>
              <a:ln>
                <a:solidFill>
                  <a:srgbClr val="FFB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a:solidFill>
                    <a:prstClr val="white"/>
                  </a:solidFill>
                </a:endParaRPr>
              </a:p>
            </p:txBody>
          </p:sp>
          <p:sp>
            <p:nvSpPr>
              <p:cNvPr id="52" name="Rectangle 51"/>
              <p:cNvSpPr/>
              <p:nvPr/>
            </p:nvSpPr>
            <p:spPr>
              <a:xfrm>
                <a:off x="498931" y="5220677"/>
                <a:ext cx="250092" cy="234462"/>
              </a:xfrm>
              <a:prstGeom prst="rect">
                <a:avLst/>
              </a:prstGeom>
              <a:solidFill>
                <a:srgbClr val="D6755A"/>
              </a:solidFill>
              <a:ln>
                <a:solidFill>
                  <a:srgbClr val="D675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a:solidFill>
                    <a:prstClr val="white"/>
                  </a:solidFill>
                </a:endParaRPr>
              </a:p>
            </p:txBody>
          </p:sp>
          <p:sp>
            <p:nvSpPr>
              <p:cNvPr id="53" name="Rectangle 52"/>
              <p:cNvSpPr/>
              <p:nvPr/>
            </p:nvSpPr>
            <p:spPr>
              <a:xfrm>
                <a:off x="498931" y="5603631"/>
                <a:ext cx="250092" cy="234462"/>
              </a:xfrm>
              <a:prstGeom prst="rect">
                <a:avLst/>
              </a:prstGeom>
              <a:solidFill>
                <a:srgbClr val="962E2E"/>
              </a:solidFill>
              <a:ln>
                <a:solidFill>
                  <a:srgbClr val="962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prstClr val="white"/>
                  </a:solidFill>
                </a:endParaRPr>
              </a:p>
            </p:txBody>
          </p:sp>
          <p:sp>
            <p:nvSpPr>
              <p:cNvPr id="54" name="Rectangle 53"/>
              <p:cNvSpPr/>
              <p:nvPr/>
            </p:nvSpPr>
            <p:spPr>
              <a:xfrm>
                <a:off x="498931" y="5986585"/>
                <a:ext cx="250092" cy="234462"/>
              </a:xfrm>
              <a:prstGeom prst="rect">
                <a:avLst/>
              </a:prstGeom>
              <a:solidFill>
                <a:srgbClr val="461616"/>
              </a:solidFill>
              <a:ln>
                <a:solidFill>
                  <a:srgbClr val="4616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prstClr val="white"/>
                  </a:solidFill>
                </a:endParaRPr>
              </a:p>
            </p:txBody>
          </p:sp>
          <p:sp>
            <p:nvSpPr>
              <p:cNvPr id="55" name="TextBox 54"/>
              <p:cNvSpPr txBox="1"/>
              <p:nvPr/>
            </p:nvSpPr>
            <p:spPr>
              <a:xfrm>
                <a:off x="749023" y="4449131"/>
                <a:ext cx="545342" cy="276999"/>
              </a:xfrm>
              <a:prstGeom prst="rect">
                <a:avLst/>
              </a:prstGeom>
              <a:noFill/>
            </p:spPr>
            <p:txBody>
              <a:bodyPr wrap="none" rtlCol="0">
                <a:spAutoFit/>
              </a:bodyPr>
              <a:lstStyle/>
              <a:p>
                <a:pPr defTabSz="914400" fontAlgn="base">
                  <a:spcBef>
                    <a:spcPct val="0"/>
                  </a:spcBef>
                  <a:spcAft>
                    <a:spcPct val="0"/>
                  </a:spcAft>
                </a:pPr>
                <a:r>
                  <a:rPr lang="en-US" sz="1200" dirty="0" smtClean="0">
                    <a:solidFill>
                      <a:prstClr val="black"/>
                    </a:solidFill>
                    <a:latin typeface="Arial" pitchFamily="34" charset="0"/>
                  </a:rPr>
                  <a:t>1-311</a:t>
                </a:r>
                <a:endParaRPr lang="en-US" sz="1200" dirty="0">
                  <a:solidFill>
                    <a:prstClr val="black"/>
                  </a:solidFill>
                  <a:latin typeface="Arial" pitchFamily="34" charset="0"/>
                </a:endParaRPr>
              </a:p>
            </p:txBody>
          </p:sp>
          <p:sp>
            <p:nvSpPr>
              <p:cNvPr id="56" name="TextBox 55"/>
              <p:cNvSpPr txBox="1"/>
              <p:nvPr/>
            </p:nvSpPr>
            <p:spPr>
              <a:xfrm>
                <a:off x="752568" y="4835992"/>
                <a:ext cx="819455" cy="276999"/>
              </a:xfrm>
              <a:prstGeom prst="rect">
                <a:avLst/>
              </a:prstGeom>
              <a:noFill/>
            </p:spPr>
            <p:txBody>
              <a:bodyPr wrap="none" rtlCol="0">
                <a:spAutoFit/>
              </a:bodyPr>
              <a:lstStyle/>
              <a:p>
                <a:pPr defTabSz="914400" fontAlgn="base">
                  <a:spcBef>
                    <a:spcPct val="0"/>
                  </a:spcBef>
                  <a:spcAft>
                    <a:spcPct val="0"/>
                  </a:spcAft>
                </a:pPr>
                <a:r>
                  <a:rPr lang="en-US" sz="1200" dirty="0" smtClean="0">
                    <a:solidFill>
                      <a:prstClr val="black"/>
                    </a:solidFill>
                    <a:latin typeface="Arial" pitchFamily="34" charset="0"/>
                  </a:rPr>
                  <a:t>312-1,927</a:t>
                </a:r>
                <a:endParaRPr lang="en-US" sz="1200" dirty="0">
                  <a:solidFill>
                    <a:prstClr val="black"/>
                  </a:solidFill>
                  <a:latin typeface="Arial" pitchFamily="34" charset="0"/>
                </a:endParaRPr>
              </a:p>
            </p:txBody>
          </p:sp>
          <p:sp>
            <p:nvSpPr>
              <p:cNvPr id="57" name="TextBox 56"/>
              <p:cNvSpPr txBox="1"/>
              <p:nvPr/>
            </p:nvSpPr>
            <p:spPr>
              <a:xfrm>
                <a:off x="752568" y="5574547"/>
                <a:ext cx="936475" cy="276999"/>
              </a:xfrm>
              <a:prstGeom prst="rect">
                <a:avLst/>
              </a:prstGeom>
              <a:noFill/>
            </p:spPr>
            <p:txBody>
              <a:bodyPr wrap="none" rtlCol="0">
                <a:spAutoFit/>
              </a:bodyPr>
              <a:lstStyle/>
              <a:p>
                <a:pPr defTabSz="914400" fontAlgn="base">
                  <a:spcBef>
                    <a:spcPct val="0"/>
                  </a:spcBef>
                  <a:spcAft>
                    <a:spcPct val="0"/>
                  </a:spcAft>
                </a:pPr>
                <a:r>
                  <a:rPr lang="en-US" sz="1200" dirty="0" smtClean="0">
                    <a:solidFill>
                      <a:prstClr val="black"/>
                    </a:solidFill>
                    <a:latin typeface="Arial" pitchFamily="34" charset="0"/>
                  </a:rPr>
                  <a:t>5,596-8,667</a:t>
                </a:r>
                <a:endParaRPr lang="en-US" sz="1200" dirty="0">
                  <a:solidFill>
                    <a:prstClr val="black"/>
                  </a:solidFill>
                  <a:latin typeface="Arial" pitchFamily="34" charset="0"/>
                </a:endParaRPr>
              </a:p>
            </p:txBody>
          </p:sp>
          <p:sp>
            <p:nvSpPr>
              <p:cNvPr id="58" name="TextBox 57"/>
              <p:cNvSpPr txBox="1"/>
              <p:nvPr/>
            </p:nvSpPr>
            <p:spPr>
              <a:xfrm>
                <a:off x="744825" y="5986585"/>
                <a:ext cx="1087157" cy="276999"/>
              </a:xfrm>
              <a:prstGeom prst="rect">
                <a:avLst/>
              </a:prstGeom>
              <a:noFill/>
            </p:spPr>
            <p:txBody>
              <a:bodyPr wrap="none" rtlCol="0">
                <a:spAutoFit/>
              </a:bodyPr>
              <a:lstStyle/>
              <a:p>
                <a:pPr defTabSz="914400" fontAlgn="base">
                  <a:spcBef>
                    <a:spcPct val="0"/>
                  </a:spcBef>
                  <a:spcAft>
                    <a:spcPct val="0"/>
                  </a:spcAft>
                </a:pPr>
                <a:r>
                  <a:rPr lang="en-US" sz="1200" dirty="0" smtClean="0">
                    <a:solidFill>
                      <a:prstClr val="black"/>
                    </a:solidFill>
                    <a:latin typeface="Arial" pitchFamily="34" charset="0"/>
                  </a:rPr>
                  <a:t>8,668-17,830</a:t>
                </a:r>
                <a:endParaRPr lang="en-US" sz="1200" dirty="0">
                  <a:solidFill>
                    <a:prstClr val="black"/>
                  </a:solidFill>
                  <a:latin typeface="Arial" pitchFamily="34" charset="0"/>
                </a:endParaRPr>
              </a:p>
            </p:txBody>
          </p:sp>
          <p:sp>
            <p:nvSpPr>
              <p:cNvPr id="59" name="TextBox 58"/>
              <p:cNvSpPr txBox="1"/>
              <p:nvPr/>
            </p:nvSpPr>
            <p:spPr>
              <a:xfrm>
                <a:off x="744825" y="5187684"/>
                <a:ext cx="936475" cy="276999"/>
              </a:xfrm>
              <a:prstGeom prst="rect">
                <a:avLst/>
              </a:prstGeom>
              <a:noFill/>
            </p:spPr>
            <p:txBody>
              <a:bodyPr wrap="none" rtlCol="0">
                <a:spAutoFit/>
              </a:bodyPr>
              <a:lstStyle/>
              <a:p>
                <a:pPr defTabSz="914400" fontAlgn="base">
                  <a:spcBef>
                    <a:spcPct val="0"/>
                  </a:spcBef>
                  <a:spcAft>
                    <a:spcPct val="0"/>
                  </a:spcAft>
                </a:pPr>
                <a:r>
                  <a:rPr lang="en-US" sz="1200" dirty="0" smtClean="0">
                    <a:solidFill>
                      <a:prstClr val="black"/>
                    </a:solidFill>
                    <a:latin typeface="Arial" pitchFamily="34" charset="0"/>
                  </a:rPr>
                  <a:t>1,928-5,595</a:t>
                </a:r>
                <a:endParaRPr lang="en-US" sz="1200" dirty="0">
                  <a:solidFill>
                    <a:prstClr val="black"/>
                  </a:solidFill>
                  <a:latin typeface="Arial" pitchFamily="34" charset="0"/>
                </a:endParaRPr>
              </a:p>
            </p:txBody>
          </p:sp>
        </p:grpSp>
        <p:sp>
          <p:nvSpPr>
            <p:cNvPr id="49" name="TextBox 48"/>
            <p:cNvSpPr txBox="1"/>
            <p:nvPr/>
          </p:nvSpPr>
          <p:spPr>
            <a:xfrm>
              <a:off x="408828" y="4023319"/>
              <a:ext cx="1507144" cy="276999"/>
            </a:xfrm>
            <a:prstGeom prst="rect">
              <a:avLst/>
            </a:prstGeom>
            <a:noFill/>
          </p:spPr>
          <p:txBody>
            <a:bodyPr wrap="none" rtlCol="0">
              <a:spAutoFit/>
            </a:bodyPr>
            <a:lstStyle/>
            <a:p>
              <a:pPr defTabSz="914400" fontAlgn="base">
                <a:spcBef>
                  <a:spcPct val="0"/>
                </a:spcBef>
                <a:spcAft>
                  <a:spcPct val="0"/>
                </a:spcAft>
              </a:pPr>
              <a:r>
                <a:rPr lang="en-US" sz="1200" dirty="0" smtClean="0">
                  <a:solidFill>
                    <a:prstClr val="black"/>
                  </a:solidFill>
                  <a:latin typeface="Arial" pitchFamily="34" charset="0"/>
                </a:rPr>
                <a:t>Number of HIV Cases</a:t>
              </a:r>
              <a:endParaRPr lang="en-US" sz="1200" dirty="0">
                <a:solidFill>
                  <a:prstClr val="black"/>
                </a:solidFill>
                <a:latin typeface="Arial" pitchFamily="34" charset="0"/>
              </a:endParaRPr>
            </a:p>
          </p:txBody>
        </p:sp>
      </p:grpSp>
      <p:sp>
        <p:nvSpPr>
          <p:cNvPr id="60" name="TextBox 59"/>
          <p:cNvSpPr txBox="1"/>
          <p:nvPr/>
        </p:nvSpPr>
        <p:spPr>
          <a:xfrm>
            <a:off x="6477000" y="3581400"/>
            <a:ext cx="395975" cy="200055"/>
          </a:xfrm>
          <a:prstGeom prst="rect">
            <a:avLst/>
          </a:prstGeom>
          <a:solidFill>
            <a:srgbClr val="461616"/>
          </a:solidFill>
        </p:spPr>
        <p:txBody>
          <a:bodyPr wrap="square" rtlCol="0">
            <a:spAutoFit/>
          </a:bodyPr>
          <a:lstStyle/>
          <a:p>
            <a:pPr defTabSz="914400" fontAlgn="base">
              <a:spcBef>
                <a:spcPct val="0"/>
              </a:spcBef>
              <a:spcAft>
                <a:spcPct val="0"/>
              </a:spcAft>
            </a:pPr>
            <a:r>
              <a:rPr lang="en-US" sz="700" dirty="0" smtClean="0">
                <a:solidFill>
                  <a:prstClr val="white"/>
                </a:solidFill>
                <a:latin typeface="Arial" pitchFamily="34" charset="0"/>
              </a:rPr>
              <a:t>DC</a:t>
            </a:r>
            <a:endParaRPr lang="en-US" sz="700" dirty="0">
              <a:solidFill>
                <a:prstClr val="white"/>
              </a:solidFill>
              <a:latin typeface="Arial" pitchFamily="34" charset="0"/>
            </a:endParaRPr>
          </a:p>
        </p:txBody>
      </p:sp>
    </p:spTree>
    <p:extLst>
      <p:ext uri="{BB962C8B-B14F-4D97-AF65-F5344CB8AC3E}">
        <p14:creationId xmlns:p14="http://schemas.microsoft.com/office/powerpoint/2010/main" val="4711175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cxnSp>
        <p:nvCxnSpPr>
          <p:cNvPr id="29" name="Straight Connector 28"/>
          <p:cNvCxnSpPr/>
          <p:nvPr/>
        </p:nvCxnSpPr>
        <p:spPr>
          <a:xfrm>
            <a:off x="3733800" y="4618778"/>
            <a:ext cx="4156010" cy="99703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069771" y="5587991"/>
            <a:ext cx="292233" cy="25181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711421" y="2888838"/>
            <a:ext cx="130347" cy="266210"/>
          </a:xfrm>
          <a:prstGeom prst="line">
            <a:avLst/>
          </a:prstGeom>
          <a:ln>
            <a:solidFill>
              <a:schemeClr val="accent1"/>
            </a:solidFill>
          </a:ln>
        </p:spPr>
        <p:style>
          <a:lnRef idx="1">
            <a:schemeClr val="accent2"/>
          </a:lnRef>
          <a:fillRef idx="0">
            <a:schemeClr val="accent2"/>
          </a:fillRef>
          <a:effectRef idx="0">
            <a:schemeClr val="accent2"/>
          </a:effectRef>
          <a:fontRef idx="minor">
            <a:schemeClr val="tx1"/>
          </a:fontRef>
        </p:style>
      </p:cxnSp>
      <p:cxnSp>
        <p:nvCxnSpPr>
          <p:cNvPr id="18" name="Straight Connector 17"/>
          <p:cNvCxnSpPr/>
          <p:nvPr/>
        </p:nvCxnSpPr>
        <p:spPr>
          <a:xfrm>
            <a:off x="2909377" y="5074110"/>
            <a:ext cx="160394" cy="51388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 name="Straight Connector 13"/>
          <p:cNvCxnSpPr>
            <a:endCxn id="8" idx="1"/>
          </p:cNvCxnSpPr>
          <p:nvPr/>
        </p:nvCxnSpPr>
        <p:spPr>
          <a:xfrm>
            <a:off x="3273903" y="4900391"/>
            <a:ext cx="629253" cy="49275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8740" y="-152791"/>
            <a:ext cx="7886700" cy="1325563"/>
          </a:xfrm>
        </p:spPr>
        <p:txBody>
          <a:bodyPr/>
          <a:lstStyle/>
          <a:p>
            <a:r>
              <a:rPr lang="en-US" b="1" dirty="0" smtClean="0">
                <a:solidFill>
                  <a:schemeClr val="accent1"/>
                </a:solidFill>
              </a:rPr>
              <a:t>Special Population in the EMA</a:t>
            </a:r>
            <a:endParaRPr lang="en-US" b="1" dirty="0">
              <a:solidFill>
                <a:schemeClr val="accent1"/>
              </a:solidFill>
            </a:endParaRPr>
          </a:p>
        </p:txBody>
      </p:sp>
      <p:sp>
        <p:nvSpPr>
          <p:cNvPr id="5" name="Slide Number Placeholder 4"/>
          <p:cNvSpPr>
            <a:spLocks noGrp="1"/>
          </p:cNvSpPr>
          <p:nvPr>
            <p:ph type="sldNum" sz="quarter" idx="12"/>
          </p:nvPr>
        </p:nvSpPr>
        <p:spPr/>
        <p:txBody>
          <a:bodyPr/>
          <a:lstStyle/>
          <a:p>
            <a:pPr>
              <a:defRPr/>
            </a:pPr>
            <a:fld id="{1A916632-2357-4655-B933-B0144DA5E443}" type="slidenum">
              <a:rPr lang="en-US" smtClean="0">
                <a:solidFill>
                  <a:prstClr val="black">
                    <a:tint val="75000"/>
                  </a:prstClr>
                </a:solidFill>
              </a:rPr>
              <a:pPr>
                <a:defRPr/>
              </a:pPr>
              <a:t>5</a:t>
            </a:fld>
            <a:endParaRPr lang="en-US" dirty="0">
              <a:solidFill>
                <a:prstClr val="black">
                  <a:tint val="75000"/>
                </a:prstClr>
              </a:solidFill>
            </a:endParaRPr>
          </a:p>
        </p:txBody>
      </p:sp>
      <p:graphicFrame>
        <p:nvGraphicFramePr>
          <p:cNvPr id="6" name="Diagram 5"/>
          <p:cNvGraphicFramePr/>
          <p:nvPr>
            <p:extLst/>
          </p:nvPr>
        </p:nvGraphicFramePr>
        <p:xfrm>
          <a:off x="377130" y="1050924"/>
          <a:ext cx="8555477" cy="58070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1481929" y="4161391"/>
            <a:ext cx="1832553" cy="400110"/>
          </a:xfrm>
          <a:prstGeom prst="rect">
            <a:avLst/>
          </a:prstGeom>
          <a:noFill/>
        </p:spPr>
        <p:txBody>
          <a:bodyPr wrap="none" rtlCol="0">
            <a:spAutoFit/>
          </a:bodyPr>
          <a:lstStyle/>
          <a:p>
            <a:pPr defTabSz="914400" fontAlgn="base">
              <a:spcBef>
                <a:spcPct val="0"/>
              </a:spcBef>
              <a:spcAft>
                <a:spcPct val="0"/>
              </a:spcAft>
            </a:pPr>
            <a:r>
              <a:rPr lang="en-US" sz="2000" dirty="0" smtClean="0">
                <a:solidFill>
                  <a:prstClr val="white"/>
                </a:solidFill>
                <a:latin typeface="Calibri Light" panose="020F0302020204030204"/>
              </a:rPr>
              <a:t>Living HIV Cases</a:t>
            </a:r>
            <a:endParaRPr lang="en-US" sz="2000" dirty="0">
              <a:solidFill>
                <a:prstClr val="white"/>
              </a:solidFill>
              <a:latin typeface="Calibri Light" panose="020F0302020204030204"/>
            </a:endParaRPr>
          </a:p>
        </p:txBody>
      </p:sp>
      <p:sp>
        <p:nvSpPr>
          <p:cNvPr id="25" name="Rounded Rectangle 24"/>
          <p:cNvSpPr/>
          <p:nvPr/>
        </p:nvSpPr>
        <p:spPr>
          <a:xfrm>
            <a:off x="6965181" y="298824"/>
            <a:ext cx="2085594" cy="2590800"/>
          </a:xfrm>
          <a:prstGeom prst="roundRect">
            <a:avLst/>
          </a:prstGeom>
          <a:noFill/>
          <a:ln w="19050"/>
        </p:spPr>
        <p:style>
          <a:lnRef idx="2">
            <a:schemeClr val="accent2"/>
          </a:lnRef>
          <a:fillRef idx="1">
            <a:schemeClr val="lt1"/>
          </a:fillRef>
          <a:effectRef idx="0">
            <a:schemeClr val="accent2"/>
          </a:effectRef>
          <a:fontRef idx="minor">
            <a:schemeClr val="dk1"/>
          </a:fontRef>
        </p:style>
        <p:txBody>
          <a:bodyPr rtlCol="0" anchor="ctr"/>
          <a:lstStyle/>
          <a:p>
            <a:pPr defTabSz="914400" fontAlgn="base">
              <a:spcBef>
                <a:spcPct val="0"/>
              </a:spcBef>
              <a:spcAft>
                <a:spcPct val="0"/>
              </a:spcAft>
            </a:pPr>
            <a:r>
              <a:rPr lang="en-US" sz="1500" dirty="0" smtClean="0">
                <a:solidFill>
                  <a:prstClr val="black"/>
                </a:solidFill>
              </a:rPr>
              <a:t>Of the 38,414 HIV cases living in the EMA, 24% were Black women, 17% among youth aged 13-24, 16% among foreign-born diagnosed with HIV and 10% among black heterosexual men.</a:t>
            </a:r>
            <a:endParaRPr lang="en-US" sz="1500" dirty="0">
              <a:solidFill>
                <a:prstClr val="black"/>
              </a:solidFill>
            </a:endParaRPr>
          </a:p>
        </p:txBody>
      </p:sp>
      <p:grpSp>
        <p:nvGrpSpPr>
          <p:cNvPr id="13" name="Group 12"/>
          <p:cNvGrpSpPr/>
          <p:nvPr/>
        </p:nvGrpSpPr>
        <p:grpSpPr>
          <a:xfrm>
            <a:off x="914400" y="1960502"/>
            <a:ext cx="1020862" cy="995884"/>
            <a:chOff x="1205990" y="1974955"/>
            <a:chExt cx="651140" cy="613130"/>
          </a:xfrm>
        </p:grpSpPr>
        <p:sp>
          <p:nvSpPr>
            <p:cNvPr id="9" name="Oval 8"/>
            <p:cNvSpPr/>
            <p:nvPr/>
          </p:nvSpPr>
          <p:spPr>
            <a:xfrm>
              <a:off x="1205990" y="1974955"/>
              <a:ext cx="651140" cy="613130"/>
            </a:xfrm>
            <a:prstGeom prst="ellipse">
              <a:avLst/>
            </a:prstGeom>
            <a:gradFill>
              <a:gsLst>
                <a:gs pos="50000">
                  <a:schemeClr val="accent4">
                    <a:lumMod val="20000"/>
                    <a:lumOff val="80000"/>
                  </a:schemeClr>
                </a:gs>
                <a:gs pos="0">
                  <a:schemeClr val="accent4">
                    <a:lumMod val="20000"/>
                    <a:lumOff val="80000"/>
                  </a:schemeClr>
                </a:gs>
                <a:gs pos="50000">
                  <a:schemeClr val="accent4">
                    <a:lumMod val="20000"/>
                    <a:lumOff val="80000"/>
                  </a:schemeClr>
                </a:gs>
                <a:gs pos="100000">
                  <a:schemeClr val="accent4">
                    <a:lumMod val="20000"/>
                    <a:lumOff val="80000"/>
                  </a:schemeClr>
                </a:gs>
              </a:gsLst>
              <a:lin ang="5400000" scaled="0"/>
            </a:gradFill>
            <a:ln>
              <a:solidFill>
                <a:schemeClr val="accent4">
                  <a:lumMod val="20000"/>
                  <a:lumOff val="80000"/>
                </a:schemeClr>
              </a:solidFill>
            </a:ln>
            <a:effectLst>
              <a:outerShdw blurRad="5715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700" dirty="0">
                <a:solidFill>
                  <a:prstClr val="black"/>
                </a:solidFill>
              </a:endParaRPr>
            </a:p>
          </p:txBody>
        </p:sp>
        <p:sp>
          <p:nvSpPr>
            <p:cNvPr id="16" name="TextBox 15"/>
            <p:cNvSpPr txBox="1"/>
            <p:nvPr/>
          </p:nvSpPr>
          <p:spPr>
            <a:xfrm>
              <a:off x="1345080" y="2099990"/>
              <a:ext cx="420431" cy="369499"/>
            </a:xfrm>
            <a:prstGeom prst="rect">
              <a:avLst/>
            </a:prstGeom>
            <a:noFill/>
          </p:spPr>
          <p:txBody>
            <a:bodyPr wrap="none" rtlCol="0">
              <a:spAutoFit/>
            </a:bodyPr>
            <a:lstStyle/>
            <a:p>
              <a:pPr algn="ctr" defTabSz="914400" fontAlgn="base">
                <a:spcBef>
                  <a:spcPct val="0"/>
                </a:spcBef>
                <a:spcAft>
                  <a:spcPct val="0"/>
                </a:spcAft>
              </a:pPr>
              <a:r>
                <a:rPr lang="en-US" sz="1100" dirty="0" smtClean="0">
                  <a:solidFill>
                    <a:prstClr val="black"/>
                  </a:solidFill>
                </a:rPr>
                <a:t>Hispanic</a:t>
              </a:r>
            </a:p>
            <a:p>
              <a:pPr algn="ctr" defTabSz="914400" fontAlgn="base">
                <a:spcBef>
                  <a:spcPct val="0"/>
                </a:spcBef>
                <a:spcAft>
                  <a:spcPct val="0"/>
                </a:spcAft>
              </a:pPr>
              <a:r>
                <a:rPr lang="en-US" sz="1100" dirty="0" smtClean="0">
                  <a:solidFill>
                    <a:prstClr val="black"/>
                  </a:solidFill>
                </a:rPr>
                <a:t>MSM </a:t>
              </a:r>
            </a:p>
            <a:p>
              <a:pPr algn="ctr" defTabSz="914400" fontAlgn="base">
                <a:spcBef>
                  <a:spcPct val="0"/>
                </a:spcBef>
                <a:spcAft>
                  <a:spcPct val="0"/>
                </a:spcAft>
              </a:pPr>
              <a:r>
                <a:rPr lang="en-US" sz="1100" dirty="0">
                  <a:solidFill>
                    <a:prstClr val="black"/>
                  </a:solidFill>
                </a:rPr>
                <a:t>6</a:t>
              </a:r>
              <a:r>
                <a:rPr lang="en-US" sz="1100" dirty="0" smtClean="0">
                  <a:solidFill>
                    <a:prstClr val="black"/>
                  </a:solidFill>
                </a:rPr>
                <a:t>%</a:t>
              </a:r>
              <a:endParaRPr lang="en-US" sz="1100" dirty="0">
                <a:solidFill>
                  <a:prstClr val="black"/>
                </a:solidFill>
              </a:endParaRPr>
            </a:p>
          </p:txBody>
        </p:sp>
      </p:grpSp>
      <p:grpSp>
        <p:nvGrpSpPr>
          <p:cNvPr id="15" name="Group 14"/>
          <p:cNvGrpSpPr/>
          <p:nvPr/>
        </p:nvGrpSpPr>
        <p:grpSpPr>
          <a:xfrm>
            <a:off x="3733800" y="5300910"/>
            <a:ext cx="769762" cy="629804"/>
            <a:chOff x="3729919" y="4896319"/>
            <a:chExt cx="769762" cy="629804"/>
          </a:xfrm>
        </p:grpSpPr>
        <p:sp>
          <p:nvSpPr>
            <p:cNvPr id="8" name="Oval 7"/>
            <p:cNvSpPr/>
            <p:nvPr/>
          </p:nvSpPr>
          <p:spPr>
            <a:xfrm>
              <a:off x="3810001" y="4896319"/>
              <a:ext cx="609599" cy="629804"/>
            </a:xfrm>
            <a:prstGeom prst="ellipse">
              <a:avLst/>
            </a:prstGeom>
            <a:gradFill>
              <a:gsLst>
                <a:gs pos="63000">
                  <a:schemeClr val="accent2">
                    <a:lumMod val="40000"/>
                    <a:lumOff val="60000"/>
                  </a:schemeClr>
                </a:gs>
                <a:gs pos="0">
                  <a:schemeClr val="accent2">
                    <a:lumMod val="40000"/>
                    <a:lumOff val="60000"/>
                  </a:schemeClr>
                </a:gs>
                <a:gs pos="50000">
                  <a:schemeClr val="accent2">
                    <a:lumMod val="40000"/>
                    <a:lumOff val="60000"/>
                  </a:schemeClr>
                </a:gs>
                <a:gs pos="100000">
                  <a:schemeClr val="accent2">
                    <a:lumMod val="40000"/>
                    <a:lumOff val="60000"/>
                  </a:schemeClr>
                </a:gs>
              </a:gsLst>
              <a:lin ang="5400000" scaled="0"/>
            </a:gradFill>
            <a:ln>
              <a:noFill/>
            </a:ln>
            <a:effectLst>
              <a:outerShdw blurRad="5715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700" dirty="0">
                <a:solidFill>
                  <a:prstClr val="black"/>
                </a:solidFill>
              </a:endParaRPr>
            </a:p>
          </p:txBody>
        </p:sp>
        <p:sp>
          <p:nvSpPr>
            <p:cNvPr id="23" name="TextBox 22"/>
            <p:cNvSpPr txBox="1"/>
            <p:nvPr/>
          </p:nvSpPr>
          <p:spPr>
            <a:xfrm>
              <a:off x="3729919" y="5017505"/>
              <a:ext cx="769762" cy="461665"/>
            </a:xfrm>
            <a:prstGeom prst="rect">
              <a:avLst/>
            </a:prstGeom>
            <a:noFill/>
          </p:spPr>
          <p:txBody>
            <a:bodyPr wrap="none" rtlCol="0">
              <a:spAutoFit/>
            </a:bodyPr>
            <a:lstStyle/>
            <a:p>
              <a:pPr algn="ctr" defTabSz="914400" fontAlgn="base">
                <a:spcBef>
                  <a:spcPct val="0"/>
                </a:spcBef>
                <a:spcAft>
                  <a:spcPct val="0"/>
                </a:spcAft>
              </a:pPr>
              <a:r>
                <a:rPr lang="en-US" sz="800" dirty="0" smtClean="0">
                  <a:solidFill>
                    <a:prstClr val="black"/>
                  </a:solidFill>
                  <a:latin typeface="Arial" pitchFamily="34" charset="0"/>
                </a:rPr>
                <a:t>Transgender</a:t>
              </a:r>
            </a:p>
            <a:p>
              <a:pPr algn="ctr" defTabSz="914400" fontAlgn="base">
                <a:spcBef>
                  <a:spcPct val="0"/>
                </a:spcBef>
                <a:spcAft>
                  <a:spcPct val="0"/>
                </a:spcAft>
              </a:pPr>
              <a:r>
                <a:rPr lang="en-US" sz="800" dirty="0" smtClean="0">
                  <a:solidFill>
                    <a:prstClr val="black"/>
                  </a:solidFill>
                  <a:latin typeface="Arial" pitchFamily="34" charset="0"/>
                </a:rPr>
                <a:t> persons</a:t>
              </a:r>
            </a:p>
            <a:p>
              <a:pPr algn="ctr" defTabSz="914400" fontAlgn="base">
                <a:spcBef>
                  <a:spcPct val="0"/>
                </a:spcBef>
                <a:spcAft>
                  <a:spcPct val="0"/>
                </a:spcAft>
              </a:pPr>
              <a:r>
                <a:rPr lang="en-US" sz="800" dirty="0">
                  <a:solidFill>
                    <a:prstClr val="black"/>
                  </a:solidFill>
                  <a:latin typeface="Arial" pitchFamily="34" charset="0"/>
                </a:rPr>
                <a:t>1</a:t>
              </a:r>
              <a:r>
                <a:rPr lang="en-US" sz="800" dirty="0" smtClean="0">
                  <a:solidFill>
                    <a:prstClr val="black"/>
                  </a:solidFill>
                  <a:latin typeface="Arial" pitchFamily="34" charset="0"/>
                </a:rPr>
                <a:t>%</a:t>
              </a:r>
              <a:endParaRPr lang="en-US" sz="800" dirty="0">
                <a:solidFill>
                  <a:prstClr val="black"/>
                </a:solidFill>
                <a:latin typeface="Arial" pitchFamily="34" charset="0"/>
              </a:endParaRPr>
            </a:p>
          </p:txBody>
        </p:sp>
      </p:grpSp>
      <p:grpSp>
        <p:nvGrpSpPr>
          <p:cNvPr id="12" name="Group 11"/>
          <p:cNvGrpSpPr/>
          <p:nvPr/>
        </p:nvGrpSpPr>
        <p:grpSpPr>
          <a:xfrm>
            <a:off x="3087900" y="5839809"/>
            <a:ext cx="685941" cy="722223"/>
            <a:chOff x="3362004" y="5725650"/>
            <a:chExt cx="685941" cy="722223"/>
          </a:xfrm>
        </p:grpSpPr>
        <p:sp>
          <p:nvSpPr>
            <p:cNvPr id="17" name="Oval 16"/>
            <p:cNvSpPr/>
            <p:nvPr/>
          </p:nvSpPr>
          <p:spPr>
            <a:xfrm>
              <a:off x="3362004" y="5725650"/>
              <a:ext cx="685941" cy="722223"/>
            </a:xfrm>
            <a:prstGeom prst="ellipse">
              <a:avLst/>
            </a:prstGeom>
            <a:solidFill>
              <a:schemeClr val="accent4">
                <a:lumMod val="60000"/>
                <a:lumOff val="40000"/>
              </a:schemeClr>
            </a:solidFill>
            <a:ln>
              <a:noFill/>
            </a:ln>
            <a:effectLst>
              <a:outerShdw blurRad="5715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700" dirty="0">
                <a:solidFill>
                  <a:prstClr val="black"/>
                </a:solidFill>
              </a:endParaRPr>
            </a:p>
          </p:txBody>
        </p:sp>
        <p:sp>
          <p:nvSpPr>
            <p:cNvPr id="19" name="TextBox 18"/>
            <p:cNvSpPr txBox="1"/>
            <p:nvPr/>
          </p:nvSpPr>
          <p:spPr>
            <a:xfrm>
              <a:off x="3391426" y="5839809"/>
              <a:ext cx="627095" cy="507831"/>
            </a:xfrm>
            <a:prstGeom prst="rect">
              <a:avLst/>
            </a:prstGeom>
            <a:noFill/>
          </p:spPr>
          <p:txBody>
            <a:bodyPr wrap="none" rtlCol="0">
              <a:spAutoFit/>
            </a:bodyPr>
            <a:lstStyle/>
            <a:p>
              <a:pPr algn="ctr" defTabSz="914400" fontAlgn="base">
                <a:spcBef>
                  <a:spcPct val="0"/>
                </a:spcBef>
                <a:spcAft>
                  <a:spcPct val="0"/>
                </a:spcAft>
              </a:pPr>
              <a:r>
                <a:rPr lang="en-US" sz="900" dirty="0" smtClean="0">
                  <a:solidFill>
                    <a:prstClr val="black"/>
                  </a:solidFill>
                  <a:latin typeface="Arial" pitchFamily="34" charset="0"/>
                </a:rPr>
                <a:t>Hispanic</a:t>
              </a:r>
            </a:p>
            <a:p>
              <a:pPr algn="ctr" defTabSz="914400" fontAlgn="base">
                <a:spcBef>
                  <a:spcPct val="0"/>
                </a:spcBef>
                <a:spcAft>
                  <a:spcPct val="0"/>
                </a:spcAft>
              </a:pPr>
              <a:r>
                <a:rPr lang="en-US" sz="900" dirty="0" smtClean="0">
                  <a:solidFill>
                    <a:prstClr val="black"/>
                  </a:solidFill>
                  <a:latin typeface="Arial" pitchFamily="34" charset="0"/>
                </a:rPr>
                <a:t>women</a:t>
              </a:r>
            </a:p>
            <a:p>
              <a:pPr algn="ctr" defTabSz="914400" fontAlgn="base">
                <a:spcBef>
                  <a:spcPct val="0"/>
                </a:spcBef>
                <a:spcAft>
                  <a:spcPct val="0"/>
                </a:spcAft>
              </a:pPr>
              <a:r>
                <a:rPr lang="en-US" sz="900" dirty="0">
                  <a:solidFill>
                    <a:prstClr val="black"/>
                  </a:solidFill>
                  <a:latin typeface="Arial" pitchFamily="34" charset="0"/>
                </a:rPr>
                <a:t>2</a:t>
              </a:r>
              <a:r>
                <a:rPr lang="en-US" sz="900" dirty="0" smtClean="0">
                  <a:solidFill>
                    <a:prstClr val="black"/>
                  </a:solidFill>
                  <a:latin typeface="Arial" pitchFamily="34" charset="0"/>
                </a:rPr>
                <a:t>%</a:t>
              </a:r>
              <a:endParaRPr lang="en-US" sz="900" dirty="0">
                <a:solidFill>
                  <a:prstClr val="black"/>
                </a:solidFill>
                <a:latin typeface="Arial" pitchFamily="34" charset="0"/>
              </a:endParaRPr>
            </a:p>
          </p:txBody>
        </p:sp>
      </p:grpSp>
      <p:cxnSp>
        <p:nvCxnSpPr>
          <p:cNvPr id="4" name="Straight Connector 3"/>
          <p:cNvCxnSpPr/>
          <p:nvPr/>
        </p:nvCxnSpPr>
        <p:spPr>
          <a:xfrm flipV="1">
            <a:off x="3705469" y="3124869"/>
            <a:ext cx="1905000" cy="848236"/>
          </a:xfrm>
          <a:prstGeom prst="line">
            <a:avLst/>
          </a:prstGeom>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5198203" y="1997936"/>
            <a:ext cx="1676400" cy="1862246"/>
            <a:chOff x="6750343" y="2370600"/>
            <a:chExt cx="973958" cy="993770"/>
          </a:xfrm>
        </p:grpSpPr>
        <p:sp>
          <p:nvSpPr>
            <p:cNvPr id="24" name="Oval 23"/>
            <p:cNvSpPr/>
            <p:nvPr/>
          </p:nvSpPr>
          <p:spPr>
            <a:xfrm>
              <a:off x="6750343" y="2370600"/>
              <a:ext cx="973958" cy="993770"/>
            </a:xfrm>
            <a:prstGeom prst="ellipse">
              <a:avLst/>
            </a:prstGeom>
            <a:solidFill>
              <a:schemeClr val="accent2">
                <a:lumMod val="60000"/>
                <a:lumOff val="40000"/>
              </a:schemeClr>
            </a:solidFill>
          </p:spPr>
          <p:style>
            <a:lnRef idx="0">
              <a:schemeClr val="lt1">
                <a:hueOff val="0"/>
                <a:satOff val="0"/>
                <a:lumOff val="0"/>
                <a:alphaOff val="0"/>
              </a:schemeClr>
            </a:lnRef>
            <a:fillRef idx="3">
              <a:scrgbClr r="0" g="0" b="0"/>
            </a:fillRef>
            <a:effectRef idx="3">
              <a:schemeClr val="accent5">
                <a:hueOff val="0"/>
                <a:satOff val="0"/>
                <a:lumOff val="0"/>
                <a:alphaOff val="0"/>
              </a:schemeClr>
            </a:effectRef>
            <a:fontRef idx="minor">
              <a:schemeClr val="lt1"/>
            </a:fontRef>
          </p:style>
        </p:sp>
        <p:sp>
          <p:nvSpPr>
            <p:cNvPr id="26" name="Oval 4"/>
            <p:cNvSpPr/>
            <p:nvPr/>
          </p:nvSpPr>
          <p:spPr>
            <a:xfrm>
              <a:off x="6892976" y="2516134"/>
              <a:ext cx="688692" cy="7027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algn="ctr" defTabSz="488950" fontAlgn="base">
                <a:lnSpc>
                  <a:spcPct val="90000"/>
                </a:lnSpc>
                <a:spcBef>
                  <a:spcPct val="0"/>
                </a:spcBef>
                <a:spcAft>
                  <a:spcPct val="35000"/>
                </a:spcAft>
              </a:pPr>
              <a:r>
                <a:rPr lang="en-US" sz="1100" dirty="0" smtClean="0">
                  <a:solidFill>
                    <a:prstClr val="black"/>
                  </a:solidFill>
                </a:rPr>
                <a:t>Youth 13-24</a:t>
              </a:r>
            </a:p>
            <a:p>
              <a:pPr algn="ctr" defTabSz="488950" fontAlgn="base">
                <a:lnSpc>
                  <a:spcPct val="90000"/>
                </a:lnSpc>
                <a:spcBef>
                  <a:spcPct val="0"/>
                </a:spcBef>
                <a:spcAft>
                  <a:spcPct val="35000"/>
                </a:spcAft>
              </a:pPr>
              <a:r>
                <a:rPr lang="en-US" sz="1100" dirty="0" smtClean="0">
                  <a:solidFill>
                    <a:prstClr val="black"/>
                  </a:solidFill>
                </a:rPr>
                <a:t>17%</a:t>
              </a:r>
              <a:endParaRPr lang="en-US" sz="1100" dirty="0">
                <a:solidFill>
                  <a:prstClr val="black"/>
                </a:solidFill>
              </a:endParaRPr>
            </a:p>
          </p:txBody>
        </p:sp>
      </p:grpSp>
      <p:grpSp>
        <p:nvGrpSpPr>
          <p:cNvPr id="30" name="Group 29"/>
          <p:cNvGrpSpPr/>
          <p:nvPr/>
        </p:nvGrpSpPr>
        <p:grpSpPr>
          <a:xfrm>
            <a:off x="6830636" y="4650657"/>
            <a:ext cx="1676400" cy="1862246"/>
            <a:chOff x="6750343" y="2370600"/>
            <a:chExt cx="973958" cy="993770"/>
          </a:xfrm>
          <a:solidFill>
            <a:schemeClr val="tx2">
              <a:lumMod val="60000"/>
              <a:lumOff val="40000"/>
            </a:schemeClr>
          </a:solidFill>
        </p:grpSpPr>
        <p:sp>
          <p:nvSpPr>
            <p:cNvPr id="31" name="Oval 30"/>
            <p:cNvSpPr/>
            <p:nvPr/>
          </p:nvSpPr>
          <p:spPr>
            <a:xfrm>
              <a:off x="6750343" y="2370600"/>
              <a:ext cx="973958" cy="993770"/>
            </a:xfrm>
            <a:prstGeom prst="ellipse">
              <a:avLst/>
            </a:prstGeom>
            <a:grpFill/>
          </p:spPr>
          <p:style>
            <a:lnRef idx="0">
              <a:schemeClr val="lt1">
                <a:hueOff val="0"/>
                <a:satOff val="0"/>
                <a:lumOff val="0"/>
                <a:alphaOff val="0"/>
              </a:schemeClr>
            </a:lnRef>
            <a:fillRef idx="3">
              <a:scrgbClr r="0" g="0" b="0"/>
            </a:fillRef>
            <a:effectRef idx="3">
              <a:schemeClr val="accent5">
                <a:hueOff val="0"/>
                <a:satOff val="0"/>
                <a:lumOff val="0"/>
                <a:alphaOff val="0"/>
              </a:schemeClr>
            </a:effectRef>
            <a:fontRef idx="minor">
              <a:schemeClr val="lt1"/>
            </a:fontRef>
          </p:style>
        </p:sp>
        <p:sp>
          <p:nvSpPr>
            <p:cNvPr id="32" name="Oval 4"/>
            <p:cNvSpPr/>
            <p:nvPr/>
          </p:nvSpPr>
          <p:spPr>
            <a:xfrm>
              <a:off x="6892976" y="2516134"/>
              <a:ext cx="688692" cy="70270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algn="ctr" defTabSz="488950" fontAlgn="base">
                <a:lnSpc>
                  <a:spcPct val="90000"/>
                </a:lnSpc>
                <a:spcBef>
                  <a:spcPct val="0"/>
                </a:spcBef>
                <a:spcAft>
                  <a:spcPct val="35000"/>
                </a:spcAft>
              </a:pPr>
              <a:r>
                <a:rPr lang="en-US" sz="1100" dirty="0" smtClean="0">
                  <a:solidFill>
                    <a:prstClr val="black"/>
                  </a:solidFill>
                </a:rPr>
                <a:t>Foreign-born</a:t>
              </a:r>
            </a:p>
            <a:p>
              <a:pPr algn="ctr" defTabSz="488950" fontAlgn="base">
                <a:lnSpc>
                  <a:spcPct val="90000"/>
                </a:lnSpc>
                <a:spcBef>
                  <a:spcPct val="0"/>
                </a:spcBef>
                <a:spcAft>
                  <a:spcPct val="35000"/>
                </a:spcAft>
              </a:pPr>
              <a:r>
                <a:rPr lang="en-US" sz="1100" dirty="0" smtClean="0">
                  <a:solidFill>
                    <a:prstClr val="black"/>
                  </a:solidFill>
                </a:rPr>
                <a:t>16%</a:t>
              </a:r>
              <a:endParaRPr lang="en-US" sz="1100" dirty="0">
                <a:solidFill>
                  <a:prstClr val="black"/>
                </a:solidFill>
              </a:endParaRPr>
            </a:p>
          </p:txBody>
        </p:sp>
      </p:grpSp>
    </p:spTree>
    <p:extLst>
      <p:ext uri="{BB962C8B-B14F-4D97-AF65-F5344CB8AC3E}">
        <p14:creationId xmlns:p14="http://schemas.microsoft.com/office/powerpoint/2010/main" val="39340127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17863" y="448809"/>
            <a:ext cx="8229600" cy="1143000"/>
          </a:xfrm>
        </p:spPr>
        <p:txBody>
          <a:bodyPr/>
          <a:lstStyle/>
          <a:p>
            <a:pPr eaLnBrk="1" hangingPunct="1"/>
            <a:r>
              <a:rPr lang="en-US" altLang="en-US" dirty="0" smtClean="0">
                <a:latin typeface="Garamond" panose="02020404030301010803" pitchFamily="18" charset="0"/>
              </a:rPr>
              <a:t>DC EMA Ryan white clients</a:t>
            </a:r>
          </a:p>
        </p:txBody>
      </p:sp>
      <p:sp>
        <p:nvSpPr>
          <p:cNvPr id="8" name="Rectangle 3"/>
          <p:cNvSpPr>
            <a:spLocks noGrp="1" noChangeArrowheads="1"/>
          </p:cNvSpPr>
          <p:nvPr>
            <p:ph idx="1"/>
          </p:nvPr>
        </p:nvSpPr>
        <p:spPr>
          <a:xfrm>
            <a:off x="457200" y="1713186"/>
            <a:ext cx="8229600" cy="3814879"/>
          </a:xfrm>
        </p:spPr>
        <p:txBody>
          <a:bodyPr/>
          <a:lstStyle/>
          <a:p>
            <a:pPr eaLnBrk="1" hangingPunct="1">
              <a:lnSpc>
                <a:spcPct val="80000"/>
              </a:lnSpc>
            </a:pPr>
            <a:endParaRPr lang="en-US" altLang="en-US" sz="2800" dirty="0" smtClean="0">
              <a:latin typeface="Garamond" panose="02020404030301010803" pitchFamily="18" charset="0"/>
            </a:endParaRPr>
          </a:p>
        </p:txBody>
      </p:sp>
      <p:graphicFrame>
        <p:nvGraphicFramePr>
          <p:cNvPr id="5" name="Chart 4"/>
          <p:cNvGraphicFramePr/>
          <p:nvPr>
            <p:extLst>
              <p:ext uri="{D42A27DB-BD31-4B8C-83A1-F6EECF244321}">
                <p14:modId xmlns:p14="http://schemas.microsoft.com/office/powerpoint/2010/main" val="1600511202"/>
              </p:ext>
            </p:extLst>
          </p:nvPr>
        </p:nvGraphicFramePr>
        <p:xfrm>
          <a:off x="838200" y="1634022"/>
          <a:ext cx="4648200" cy="423337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2"/>
          <p:cNvSpPr txBox="1">
            <a:spLocks/>
          </p:cNvSpPr>
          <p:nvPr/>
        </p:nvSpPr>
        <p:spPr>
          <a:xfrm>
            <a:off x="5642191" y="2808481"/>
            <a:ext cx="2743200" cy="1624288"/>
          </a:xfrm>
          <a:prstGeom prst="rect">
            <a:avLst/>
          </a:prstGeom>
        </p:spPr>
        <p:txBody>
          <a:bodyPr vert="horz" lIns="91440" tIns="45720" rIns="91440" bIns="45720" rtlCol="0">
            <a:noAutofit/>
          </a:bodyPr>
          <a:lstStyle>
            <a:lvl1pPr marL="0" indent="0" algn="l" defTabSz="822960" rtl="0" eaLnBrk="1" latinLnBrk="0" hangingPunct="1">
              <a:lnSpc>
                <a:spcPct val="90000"/>
              </a:lnSpc>
              <a:spcBef>
                <a:spcPts val="900"/>
              </a:spcBef>
              <a:buFont typeface="Arial" panose="020B0604020202020204" pitchFamily="34" charset="0"/>
              <a:buNone/>
              <a:defRPr sz="1440" kern="1200">
                <a:solidFill>
                  <a:schemeClr val="tx1"/>
                </a:solidFill>
                <a:latin typeface="+mn-lt"/>
                <a:ea typeface="+mn-ea"/>
                <a:cs typeface="+mn-cs"/>
              </a:defRPr>
            </a:lvl1pPr>
            <a:lvl2pPr marL="411480" indent="0" algn="l" defTabSz="822960" rtl="0" eaLnBrk="1" latinLnBrk="0" hangingPunct="1">
              <a:lnSpc>
                <a:spcPct val="90000"/>
              </a:lnSpc>
              <a:spcBef>
                <a:spcPts val="450"/>
              </a:spcBef>
              <a:buFont typeface="Arial" panose="020B0604020202020204" pitchFamily="34" charset="0"/>
              <a:buNone/>
              <a:defRPr sz="1260" kern="1200">
                <a:solidFill>
                  <a:schemeClr val="tx1"/>
                </a:solidFill>
                <a:latin typeface="+mn-lt"/>
                <a:ea typeface="+mn-ea"/>
                <a:cs typeface="+mn-cs"/>
              </a:defRPr>
            </a:lvl2pPr>
            <a:lvl3pPr marL="822960" indent="0" algn="l" defTabSz="822960" rtl="0" eaLnBrk="1" latinLnBrk="0" hangingPunct="1">
              <a:lnSpc>
                <a:spcPct val="90000"/>
              </a:lnSpc>
              <a:spcBef>
                <a:spcPts val="450"/>
              </a:spcBef>
              <a:buFont typeface="Arial" panose="020B0604020202020204" pitchFamily="34" charset="0"/>
              <a:buNone/>
              <a:defRPr sz="1080" kern="1200">
                <a:solidFill>
                  <a:schemeClr val="tx1"/>
                </a:solidFill>
                <a:latin typeface="+mn-lt"/>
                <a:ea typeface="+mn-ea"/>
                <a:cs typeface="+mn-cs"/>
              </a:defRPr>
            </a:lvl3pPr>
            <a:lvl4pPr marL="1234440" indent="0" algn="l" defTabSz="822960" rtl="0" eaLnBrk="1" latinLnBrk="0" hangingPunct="1">
              <a:lnSpc>
                <a:spcPct val="90000"/>
              </a:lnSpc>
              <a:spcBef>
                <a:spcPts val="450"/>
              </a:spcBef>
              <a:buFont typeface="Arial" panose="020B0604020202020204" pitchFamily="34" charset="0"/>
              <a:buNone/>
              <a:defRPr sz="900" kern="1200">
                <a:solidFill>
                  <a:schemeClr val="tx1"/>
                </a:solidFill>
                <a:latin typeface="+mn-lt"/>
                <a:ea typeface="+mn-ea"/>
                <a:cs typeface="+mn-cs"/>
              </a:defRPr>
            </a:lvl4pPr>
            <a:lvl5pPr marL="1645920" indent="0" algn="l" defTabSz="822960" rtl="0" eaLnBrk="1" latinLnBrk="0" hangingPunct="1">
              <a:lnSpc>
                <a:spcPct val="90000"/>
              </a:lnSpc>
              <a:spcBef>
                <a:spcPts val="450"/>
              </a:spcBef>
              <a:buFont typeface="Arial" panose="020B0604020202020204" pitchFamily="34" charset="0"/>
              <a:buNone/>
              <a:defRPr sz="900" kern="1200">
                <a:solidFill>
                  <a:schemeClr val="tx1"/>
                </a:solidFill>
                <a:latin typeface="+mn-lt"/>
                <a:ea typeface="+mn-ea"/>
                <a:cs typeface="+mn-cs"/>
              </a:defRPr>
            </a:lvl5pPr>
            <a:lvl6pPr marL="2057400" indent="0" algn="l" defTabSz="822960" rtl="0" eaLnBrk="1" latinLnBrk="0" hangingPunct="1">
              <a:lnSpc>
                <a:spcPct val="90000"/>
              </a:lnSpc>
              <a:spcBef>
                <a:spcPts val="450"/>
              </a:spcBef>
              <a:buFont typeface="Arial" panose="020B0604020202020204" pitchFamily="34" charset="0"/>
              <a:buNone/>
              <a:defRPr sz="900" kern="1200">
                <a:solidFill>
                  <a:schemeClr val="tx1"/>
                </a:solidFill>
                <a:latin typeface="+mn-lt"/>
                <a:ea typeface="+mn-ea"/>
                <a:cs typeface="+mn-cs"/>
              </a:defRPr>
            </a:lvl6pPr>
            <a:lvl7pPr marL="2468880" indent="0" algn="l" defTabSz="822960" rtl="0" eaLnBrk="1" latinLnBrk="0" hangingPunct="1">
              <a:lnSpc>
                <a:spcPct val="90000"/>
              </a:lnSpc>
              <a:spcBef>
                <a:spcPts val="450"/>
              </a:spcBef>
              <a:buFont typeface="Arial" panose="020B0604020202020204" pitchFamily="34" charset="0"/>
              <a:buNone/>
              <a:defRPr sz="900" kern="1200">
                <a:solidFill>
                  <a:schemeClr val="tx1"/>
                </a:solidFill>
                <a:latin typeface="+mn-lt"/>
                <a:ea typeface="+mn-ea"/>
                <a:cs typeface="+mn-cs"/>
              </a:defRPr>
            </a:lvl7pPr>
            <a:lvl8pPr marL="2880360" indent="0" algn="l" defTabSz="822960" rtl="0" eaLnBrk="1" latinLnBrk="0" hangingPunct="1">
              <a:lnSpc>
                <a:spcPct val="90000"/>
              </a:lnSpc>
              <a:spcBef>
                <a:spcPts val="450"/>
              </a:spcBef>
              <a:buFont typeface="Arial" panose="020B0604020202020204" pitchFamily="34" charset="0"/>
              <a:buNone/>
              <a:defRPr sz="900" kern="1200">
                <a:solidFill>
                  <a:schemeClr val="tx1"/>
                </a:solidFill>
                <a:latin typeface="+mn-lt"/>
                <a:ea typeface="+mn-ea"/>
                <a:cs typeface="+mn-cs"/>
              </a:defRPr>
            </a:lvl8pPr>
            <a:lvl9pPr marL="3291840" indent="0" algn="l" defTabSz="822960" rtl="0" eaLnBrk="1" latinLnBrk="0" hangingPunct="1">
              <a:lnSpc>
                <a:spcPct val="90000"/>
              </a:lnSpc>
              <a:spcBef>
                <a:spcPts val="450"/>
              </a:spcBef>
              <a:buFont typeface="Arial" panose="020B0604020202020204" pitchFamily="34" charset="0"/>
              <a:buNone/>
              <a:defRPr sz="900" kern="1200">
                <a:solidFill>
                  <a:schemeClr val="tx1"/>
                </a:solidFill>
                <a:latin typeface="+mn-lt"/>
                <a:ea typeface="+mn-ea"/>
                <a:cs typeface="+mn-cs"/>
              </a:defRPr>
            </a:lvl9pPr>
          </a:lstStyle>
          <a:p>
            <a:pPr marL="0" marR="0" lvl="0" indent="0" algn="l" defTabSz="822960" rtl="0" eaLnBrk="1" fontAlgn="auto" latinLnBrk="0" hangingPunct="1">
              <a:lnSpc>
                <a:spcPct val="90000"/>
              </a:lnSpc>
              <a:spcBef>
                <a:spcPts val="900"/>
              </a:spcBef>
              <a:spcAft>
                <a:spcPts val="0"/>
              </a:spcAft>
              <a:buClrTx/>
              <a:buSzTx/>
              <a:buFont typeface="Arial" panose="020B0604020202020204" pitchFamily="34" charset="0"/>
              <a:buNone/>
              <a:tabLst/>
              <a:defRPr/>
            </a:pPr>
            <a:r>
              <a:rPr kumimoji="0" lang="en-US" altLang="en-US" sz="1800" b="1" i="0" u="none" strike="noStrike" kern="1200" cap="none" spc="0" normalizeH="0" baseline="0" noProof="0" smtClean="0">
                <a:ln>
                  <a:noFill/>
                </a:ln>
                <a:solidFill>
                  <a:sysClr val="windowText" lastClr="000000"/>
                </a:solidFill>
                <a:effectLst/>
                <a:uLnTx/>
                <a:uFillTx/>
                <a:latin typeface="Calibri" panose="020F0502020204030204"/>
                <a:ea typeface="+mn-ea"/>
                <a:cs typeface="+mn-cs"/>
              </a:rPr>
              <a:t>DC</a:t>
            </a:r>
            <a:r>
              <a:rPr kumimoji="0" lang="en-US" altLang="en-US" sz="1800" b="0" i="0" u="none" strike="noStrike" kern="1200" cap="none" spc="0" normalizeH="0" baseline="0" noProof="0" smtClean="0">
                <a:ln>
                  <a:noFill/>
                </a:ln>
                <a:solidFill>
                  <a:sysClr val="windowText" lastClr="000000"/>
                </a:solidFill>
                <a:effectLst/>
                <a:uLnTx/>
                <a:uFillTx/>
                <a:latin typeface="Calibri" panose="020F0502020204030204"/>
                <a:ea typeface="+mn-ea"/>
                <a:cs typeface="+mn-cs"/>
              </a:rPr>
              <a:t>	6,707	60%</a:t>
            </a:r>
          </a:p>
          <a:p>
            <a:pPr marL="0" marR="0" lvl="0" indent="0" algn="l" defTabSz="822960" rtl="0" eaLnBrk="1" fontAlgn="auto" latinLnBrk="0" hangingPunct="1">
              <a:lnSpc>
                <a:spcPct val="90000"/>
              </a:lnSpc>
              <a:spcBef>
                <a:spcPts val="900"/>
              </a:spcBef>
              <a:spcAft>
                <a:spcPts val="0"/>
              </a:spcAft>
              <a:buClrTx/>
              <a:buSzTx/>
              <a:buFont typeface="Arial" panose="020B0604020202020204" pitchFamily="34" charset="0"/>
              <a:buNone/>
              <a:tabLst/>
              <a:defRPr/>
            </a:pPr>
            <a:r>
              <a:rPr kumimoji="0" lang="en-US" altLang="en-US" sz="1800" b="1" i="0" u="none" strike="noStrike" kern="1200" cap="none" spc="0" normalizeH="0" baseline="0" noProof="0" smtClean="0">
                <a:ln>
                  <a:noFill/>
                </a:ln>
                <a:solidFill>
                  <a:sysClr val="windowText" lastClr="000000"/>
                </a:solidFill>
                <a:effectLst/>
                <a:uLnTx/>
                <a:uFillTx/>
                <a:latin typeface="Calibri" panose="020F0502020204030204"/>
                <a:ea typeface="+mn-ea"/>
                <a:cs typeface="+mn-cs"/>
              </a:rPr>
              <a:t>MD</a:t>
            </a:r>
            <a:r>
              <a:rPr kumimoji="0" lang="en-US" altLang="en-US" sz="1800" b="0" i="0" u="none" strike="noStrike" kern="1200" cap="none" spc="0" normalizeH="0" baseline="0" noProof="0" smtClean="0">
                <a:ln>
                  <a:noFill/>
                </a:ln>
                <a:solidFill>
                  <a:sysClr val="windowText" lastClr="000000"/>
                </a:solidFill>
                <a:effectLst/>
                <a:uLnTx/>
                <a:uFillTx/>
                <a:latin typeface="Calibri" panose="020F0502020204030204"/>
                <a:ea typeface="+mn-ea"/>
                <a:cs typeface="+mn-cs"/>
              </a:rPr>
              <a:t>	1,953	17%</a:t>
            </a:r>
          </a:p>
          <a:p>
            <a:pPr marL="0" marR="0" lvl="0" indent="0" algn="l" defTabSz="822960" rtl="0" eaLnBrk="1" fontAlgn="auto" latinLnBrk="0" hangingPunct="1">
              <a:lnSpc>
                <a:spcPct val="90000"/>
              </a:lnSpc>
              <a:spcBef>
                <a:spcPts val="900"/>
              </a:spcBef>
              <a:spcAft>
                <a:spcPts val="0"/>
              </a:spcAft>
              <a:buClrTx/>
              <a:buSzTx/>
              <a:buFont typeface="Arial" panose="020B0604020202020204" pitchFamily="34" charset="0"/>
              <a:buNone/>
              <a:tabLst/>
              <a:defRPr/>
            </a:pPr>
            <a:r>
              <a:rPr kumimoji="0" lang="en-US" altLang="en-US" sz="1800" b="1" i="0" u="none" strike="noStrike" kern="1200" cap="none" spc="0" normalizeH="0" baseline="0" noProof="0" smtClean="0">
                <a:ln>
                  <a:noFill/>
                </a:ln>
                <a:solidFill>
                  <a:sysClr val="windowText" lastClr="000000"/>
                </a:solidFill>
                <a:effectLst/>
                <a:uLnTx/>
                <a:uFillTx/>
                <a:latin typeface="Calibri" panose="020F0502020204030204"/>
                <a:ea typeface="+mn-ea"/>
                <a:cs typeface="+mn-cs"/>
              </a:rPr>
              <a:t>VA</a:t>
            </a:r>
            <a:r>
              <a:rPr kumimoji="0" lang="en-US" altLang="en-US" sz="1800" b="0" i="0" u="none" strike="noStrike" kern="1200" cap="none" spc="0" normalizeH="0" baseline="0" noProof="0" smtClean="0">
                <a:ln>
                  <a:noFill/>
                </a:ln>
                <a:solidFill>
                  <a:sysClr val="windowText" lastClr="000000"/>
                </a:solidFill>
                <a:effectLst/>
                <a:uLnTx/>
                <a:uFillTx/>
                <a:latin typeface="Calibri" panose="020F0502020204030204"/>
                <a:ea typeface="+mn-ea"/>
                <a:cs typeface="+mn-cs"/>
              </a:rPr>
              <a:t>	2,361	21%</a:t>
            </a:r>
          </a:p>
          <a:p>
            <a:pPr marL="0" marR="0" lvl="0" indent="0" algn="l" defTabSz="822960" rtl="0" eaLnBrk="1" fontAlgn="auto" latinLnBrk="0" hangingPunct="1">
              <a:lnSpc>
                <a:spcPct val="90000"/>
              </a:lnSpc>
              <a:spcBef>
                <a:spcPts val="900"/>
              </a:spcBef>
              <a:spcAft>
                <a:spcPts val="0"/>
              </a:spcAft>
              <a:buClrTx/>
              <a:buSzTx/>
              <a:buFont typeface="Arial" panose="020B0604020202020204" pitchFamily="34" charset="0"/>
              <a:buNone/>
              <a:tabLst/>
              <a:defRPr/>
            </a:pPr>
            <a:r>
              <a:rPr kumimoji="0" lang="en-US" altLang="en-US" sz="1800" b="1" i="0" u="none" strike="noStrike" kern="1200" cap="none" spc="0" normalizeH="0" baseline="0" noProof="0" smtClean="0">
                <a:ln>
                  <a:noFill/>
                </a:ln>
                <a:solidFill>
                  <a:sysClr val="windowText" lastClr="000000"/>
                </a:solidFill>
                <a:effectLst/>
                <a:uLnTx/>
                <a:uFillTx/>
                <a:latin typeface="Calibri" panose="020F0502020204030204"/>
                <a:ea typeface="+mn-ea"/>
                <a:cs typeface="+mn-cs"/>
              </a:rPr>
              <a:t>WV</a:t>
            </a:r>
            <a:r>
              <a:rPr kumimoji="0" lang="en-US" altLang="en-US" sz="1800" b="0" i="0" u="none" strike="noStrike" kern="1200" cap="none" spc="0" normalizeH="0" baseline="0" noProof="0" smtClean="0">
                <a:ln>
                  <a:noFill/>
                </a:ln>
                <a:solidFill>
                  <a:sysClr val="windowText" lastClr="000000"/>
                </a:solidFill>
                <a:effectLst/>
                <a:uLnTx/>
                <a:uFillTx/>
                <a:latin typeface="Calibri" panose="020F0502020204030204"/>
                <a:ea typeface="+mn-ea"/>
                <a:cs typeface="+mn-cs"/>
              </a:rPr>
              <a:t>	152	1%              </a:t>
            </a:r>
            <a:r>
              <a:rPr kumimoji="0" lang="en-US" altLang="en-US" sz="1600" b="0" i="0" u="none" strike="noStrike" kern="1200" cap="none" spc="0" normalizeH="0" baseline="0" noProof="0" smtClean="0">
                <a:ln>
                  <a:noFill/>
                </a:ln>
                <a:solidFill>
                  <a:sysClr val="windowText" lastClr="000000"/>
                </a:solidFill>
                <a:effectLst/>
                <a:uLnTx/>
                <a:uFillTx/>
                <a:latin typeface="Calibri" panose="020F0502020204030204"/>
                <a:ea typeface="+mn-ea"/>
                <a:cs typeface="+mn-cs"/>
              </a:rPr>
              <a:t>	</a:t>
            </a:r>
          </a:p>
          <a:p>
            <a:pPr marL="0" marR="0" lvl="0" indent="0" algn="l" defTabSz="822960" rtl="0" eaLnBrk="1" fontAlgn="auto" latinLnBrk="0" hangingPunct="1">
              <a:lnSpc>
                <a:spcPct val="90000"/>
              </a:lnSpc>
              <a:spcBef>
                <a:spcPts val="900"/>
              </a:spcBef>
              <a:spcAft>
                <a:spcPts val="0"/>
              </a:spcAft>
              <a:buClrTx/>
              <a:buSzTx/>
              <a:buFont typeface="Arial" panose="020B0604020202020204" pitchFamily="34" charset="0"/>
              <a:buNone/>
              <a:tabLst/>
              <a:defRPr/>
            </a:pPr>
            <a:endParaRPr kumimoji="0" lang="en-US" altLang="en-US" sz="16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p:txBody>
      </p:sp>
      <p:sp>
        <p:nvSpPr>
          <p:cNvPr id="7" name="TextBox 6"/>
          <p:cNvSpPr txBox="1"/>
          <p:nvPr/>
        </p:nvSpPr>
        <p:spPr>
          <a:xfrm>
            <a:off x="4539594" y="1471627"/>
            <a:ext cx="4388869" cy="830997"/>
          </a:xfrm>
          <a:prstGeom prst="rect">
            <a:avLst/>
          </a:prstGeom>
          <a:noFill/>
          <a:ln w="38100">
            <a:solidFill>
              <a:srgbClr val="FF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smtClean="0">
                <a:ln>
                  <a:noFill/>
                </a:ln>
                <a:solidFill>
                  <a:prstClr val="black"/>
                </a:solidFill>
                <a:effectLst/>
                <a:uLnTx/>
                <a:uFillTx/>
              </a:rPr>
              <a:t>11,173 Clients</a:t>
            </a:r>
          </a:p>
        </p:txBody>
      </p:sp>
    </p:spTree>
    <p:extLst>
      <p:ext uri="{BB962C8B-B14F-4D97-AF65-F5344CB8AC3E}">
        <p14:creationId xmlns:p14="http://schemas.microsoft.com/office/powerpoint/2010/main" val="36152847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17863" y="448809"/>
            <a:ext cx="8229600" cy="1143000"/>
          </a:xfrm>
        </p:spPr>
        <p:txBody>
          <a:bodyPr/>
          <a:lstStyle/>
          <a:p>
            <a:pPr eaLnBrk="1" hangingPunct="1"/>
            <a:r>
              <a:rPr lang="en-US" altLang="en-US" dirty="0" smtClean="0">
                <a:latin typeface="Garamond" panose="02020404030301010803" pitchFamily="18" charset="0"/>
              </a:rPr>
              <a:t>Dc EMA </a:t>
            </a:r>
            <a:r>
              <a:rPr lang="en-US" altLang="en-US" dirty="0" err="1" smtClean="0">
                <a:latin typeface="Garamond" panose="02020404030301010803" pitchFamily="18" charset="0"/>
              </a:rPr>
              <a:t>ryan</a:t>
            </a:r>
            <a:r>
              <a:rPr lang="en-US" altLang="en-US" dirty="0" smtClean="0">
                <a:latin typeface="Garamond" panose="02020404030301010803" pitchFamily="18" charset="0"/>
              </a:rPr>
              <a:t> white clients n=11,173</a:t>
            </a:r>
          </a:p>
        </p:txBody>
      </p:sp>
      <p:sp>
        <p:nvSpPr>
          <p:cNvPr id="8" name="Rectangle 3"/>
          <p:cNvSpPr>
            <a:spLocks noGrp="1" noChangeArrowheads="1"/>
          </p:cNvSpPr>
          <p:nvPr>
            <p:ph idx="1"/>
          </p:nvPr>
        </p:nvSpPr>
        <p:spPr>
          <a:xfrm>
            <a:off x="457200" y="1713186"/>
            <a:ext cx="8229600" cy="3814879"/>
          </a:xfrm>
        </p:spPr>
        <p:txBody>
          <a:bodyPr/>
          <a:lstStyle/>
          <a:p>
            <a:pPr lvl="2">
              <a:lnSpc>
                <a:spcPct val="80000"/>
              </a:lnSpc>
            </a:pPr>
            <a:endParaRPr lang="en-US" altLang="en-US" sz="2800" dirty="0" smtClean="0">
              <a:latin typeface="Garamond" panose="02020404030301010803" pitchFamily="18" charset="0"/>
            </a:endParaRPr>
          </a:p>
          <a:p>
            <a:pPr eaLnBrk="1" hangingPunct="1">
              <a:lnSpc>
                <a:spcPct val="80000"/>
              </a:lnSpc>
            </a:pPr>
            <a:endParaRPr lang="en-US" altLang="en-US" sz="2800" dirty="0" smtClean="0">
              <a:latin typeface="Garamond" panose="02020404030301010803" pitchFamily="18" charset="0"/>
            </a:endParaRPr>
          </a:p>
        </p:txBody>
      </p:sp>
      <p:graphicFrame>
        <p:nvGraphicFramePr>
          <p:cNvPr id="5" name="Chart 4"/>
          <p:cNvGraphicFramePr/>
          <p:nvPr>
            <p:extLst>
              <p:ext uri="{D42A27DB-BD31-4B8C-83A1-F6EECF244321}">
                <p14:modId xmlns:p14="http://schemas.microsoft.com/office/powerpoint/2010/main" val="1724103340"/>
              </p:ext>
            </p:extLst>
          </p:nvPr>
        </p:nvGraphicFramePr>
        <p:xfrm>
          <a:off x="317863" y="1713186"/>
          <a:ext cx="8669383" cy="44873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92762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17863" y="448809"/>
            <a:ext cx="8229600" cy="1143000"/>
          </a:xfrm>
        </p:spPr>
        <p:txBody>
          <a:bodyPr/>
          <a:lstStyle/>
          <a:p>
            <a:pPr eaLnBrk="1" hangingPunct="1"/>
            <a:r>
              <a:rPr lang="en-US" altLang="en-US" dirty="0" smtClean="0">
                <a:latin typeface="Garamond" panose="02020404030301010803" pitchFamily="18" charset="0"/>
              </a:rPr>
              <a:t>Dc EMA </a:t>
            </a:r>
            <a:r>
              <a:rPr lang="en-US" altLang="en-US" dirty="0" err="1" smtClean="0">
                <a:latin typeface="Garamond" panose="02020404030301010803" pitchFamily="18" charset="0"/>
              </a:rPr>
              <a:t>ryan</a:t>
            </a:r>
            <a:r>
              <a:rPr lang="en-US" altLang="en-US" dirty="0" smtClean="0">
                <a:latin typeface="Garamond" panose="02020404030301010803" pitchFamily="18" charset="0"/>
              </a:rPr>
              <a:t> white clients n=11,173</a:t>
            </a:r>
          </a:p>
        </p:txBody>
      </p:sp>
      <p:sp>
        <p:nvSpPr>
          <p:cNvPr id="8" name="Rectangle 3"/>
          <p:cNvSpPr>
            <a:spLocks noGrp="1" noChangeArrowheads="1"/>
          </p:cNvSpPr>
          <p:nvPr>
            <p:ph idx="1"/>
          </p:nvPr>
        </p:nvSpPr>
        <p:spPr>
          <a:xfrm>
            <a:off x="457200" y="1713186"/>
            <a:ext cx="8229600" cy="3814879"/>
          </a:xfrm>
        </p:spPr>
        <p:txBody>
          <a:bodyPr/>
          <a:lstStyle/>
          <a:p>
            <a:pPr lvl="2">
              <a:lnSpc>
                <a:spcPct val="80000"/>
              </a:lnSpc>
            </a:pPr>
            <a:endParaRPr lang="en-US" altLang="en-US" sz="2800" dirty="0" smtClean="0">
              <a:latin typeface="Garamond" panose="02020404030301010803" pitchFamily="18" charset="0"/>
            </a:endParaRPr>
          </a:p>
          <a:p>
            <a:pPr eaLnBrk="1" hangingPunct="1">
              <a:lnSpc>
                <a:spcPct val="80000"/>
              </a:lnSpc>
            </a:pPr>
            <a:endParaRPr lang="en-US" altLang="en-US" sz="2800" dirty="0" smtClean="0">
              <a:latin typeface="Garamond" panose="02020404030301010803" pitchFamily="18" charset="0"/>
            </a:endParaRPr>
          </a:p>
        </p:txBody>
      </p:sp>
      <p:graphicFrame>
        <p:nvGraphicFramePr>
          <p:cNvPr id="6" name="Chart 5"/>
          <p:cNvGraphicFramePr/>
          <p:nvPr>
            <p:extLst>
              <p:ext uri="{D42A27DB-BD31-4B8C-83A1-F6EECF244321}">
                <p14:modId xmlns:p14="http://schemas.microsoft.com/office/powerpoint/2010/main" val="2060511453"/>
              </p:ext>
            </p:extLst>
          </p:nvPr>
        </p:nvGraphicFramePr>
        <p:xfrm>
          <a:off x="317863" y="1950720"/>
          <a:ext cx="8382000" cy="43368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103659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17863" y="448809"/>
            <a:ext cx="8229600" cy="1143000"/>
          </a:xfrm>
        </p:spPr>
        <p:txBody>
          <a:bodyPr/>
          <a:lstStyle/>
          <a:p>
            <a:pPr eaLnBrk="1" hangingPunct="1"/>
            <a:r>
              <a:rPr lang="en-US" altLang="en-US" dirty="0" smtClean="0">
                <a:latin typeface="Garamond" panose="02020404030301010803" pitchFamily="18" charset="0"/>
              </a:rPr>
              <a:t>Dc EMA </a:t>
            </a:r>
            <a:r>
              <a:rPr lang="en-US" altLang="en-US" dirty="0" err="1" smtClean="0">
                <a:latin typeface="Garamond" panose="02020404030301010803" pitchFamily="18" charset="0"/>
              </a:rPr>
              <a:t>ryan</a:t>
            </a:r>
            <a:r>
              <a:rPr lang="en-US" altLang="en-US" dirty="0" smtClean="0">
                <a:latin typeface="Garamond" panose="02020404030301010803" pitchFamily="18" charset="0"/>
              </a:rPr>
              <a:t> white </a:t>
            </a:r>
            <a:r>
              <a:rPr lang="en-US" altLang="en-US" dirty="0">
                <a:latin typeface="Garamond" panose="02020404030301010803" pitchFamily="18" charset="0"/>
              </a:rPr>
              <a:t/>
            </a:r>
            <a:br>
              <a:rPr lang="en-US" altLang="en-US" dirty="0">
                <a:latin typeface="Garamond" panose="02020404030301010803" pitchFamily="18" charset="0"/>
              </a:rPr>
            </a:br>
            <a:r>
              <a:rPr lang="en-US" altLang="en-US" dirty="0" smtClean="0">
                <a:latin typeface="Garamond" panose="02020404030301010803" pitchFamily="18" charset="0"/>
              </a:rPr>
              <a:t>continuum of care</a:t>
            </a:r>
          </a:p>
        </p:txBody>
      </p:sp>
      <p:sp>
        <p:nvSpPr>
          <p:cNvPr id="8" name="Rectangle 3"/>
          <p:cNvSpPr>
            <a:spLocks noGrp="1" noChangeArrowheads="1"/>
          </p:cNvSpPr>
          <p:nvPr>
            <p:ph idx="1"/>
          </p:nvPr>
        </p:nvSpPr>
        <p:spPr>
          <a:xfrm>
            <a:off x="457200" y="1713186"/>
            <a:ext cx="8229600" cy="3814879"/>
          </a:xfrm>
        </p:spPr>
        <p:txBody>
          <a:bodyPr/>
          <a:lstStyle/>
          <a:p>
            <a:pPr lvl="2">
              <a:lnSpc>
                <a:spcPct val="80000"/>
              </a:lnSpc>
            </a:pPr>
            <a:endParaRPr lang="en-US" altLang="en-US" sz="2800" dirty="0" smtClean="0">
              <a:latin typeface="Garamond" panose="02020404030301010803" pitchFamily="18" charset="0"/>
            </a:endParaRPr>
          </a:p>
          <a:p>
            <a:pPr eaLnBrk="1" hangingPunct="1">
              <a:lnSpc>
                <a:spcPct val="80000"/>
              </a:lnSpc>
            </a:pPr>
            <a:endParaRPr lang="en-US" altLang="en-US" sz="2800" dirty="0" smtClean="0">
              <a:latin typeface="Garamond" panose="02020404030301010803" pitchFamily="18" charset="0"/>
            </a:endParaRPr>
          </a:p>
        </p:txBody>
      </p:sp>
      <p:graphicFrame>
        <p:nvGraphicFramePr>
          <p:cNvPr id="6" name="Chart 5"/>
          <p:cNvGraphicFramePr/>
          <p:nvPr>
            <p:extLst>
              <p:ext uri="{D42A27DB-BD31-4B8C-83A1-F6EECF244321}">
                <p14:modId xmlns:p14="http://schemas.microsoft.com/office/powerpoint/2010/main" val="888487612"/>
              </p:ext>
            </p:extLst>
          </p:nvPr>
        </p:nvGraphicFramePr>
        <p:xfrm>
          <a:off x="152400" y="1143000"/>
          <a:ext cx="8059783" cy="524909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264102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9_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1559</TotalTime>
  <Words>942</Words>
  <Application>Microsoft Office PowerPoint</Application>
  <PresentationFormat>On-screen Show (4:3)</PresentationFormat>
  <Paragraphs>171</Paragraphs>
  <Slides>26</Slides>
  <Notes>9</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26</vt:i4>
      </vt:variant>
    </vt:vector>
  </HeadingPairs>
  <TitlesOfParts>
    <vt:vector size="40" baseType="lpstr">
      <vt:lpstr>ＭＳ Ｐゴシック</vt:lpstr>
      <vt:lpstr>Arial</vt:lpstr>
      <vt:lpstr>Calibri</vt:lpstr>
      <vt:lpstr>Calibri Light</vt:lpstr>
      <vt:lpstr>Garamond</vt:lpstr>
      <vt:lpstr>Rockwell</vt:lpstr>
      <vt:lpstr>Segoe UI</vt:lpstr>
      <vt:lpstr>Segoe UI Light</vt:lpstr>
      <vt:lpstr>Times New Roman</vt:lpstr>
      <vt:lpstr>Wingdings</vt:lpstr>
      <vt:lpstr>Office Theme</vt:lpstr>
      <vt:lpstr>1_Office Theme</vt:lpstr>
      <vt:lpstr>2_Office Theme</vt:lpstr>
      <vt:lpstr>9_Office Theme</vt:lpstr>
      <vt:lpstr>GY 30 Ryan White Kick Off</vt:lpstr>
      <vt:lpstr>Washington DC EMA</vt:lpstr>
      <vt:lpstr>PowerPoint Presentation</vt:lpstr>
      <vt:lpstr>Geographic Distribution of the Number of Living in the DC EMA, by County, 2018, N=38,414</vt:lpstr>
      <vt:lpstr>Special Population in the EMA</vt:lpstr>
      <vt:lpstr>DC EMA Ryan white clients</vt:lpstr>
      <vt:lpstr>Dc EMA ryan white clients n=11,173</vt:lpstr>
      <vt:lpstr>Dc EMA ryan white clients n=11,173</vt:lpstr>
      <vt:lpstr>Dc EMA ryan white  continuum of care</vt:lpstr>
      <vt:lpstr>Dc EMA ryan white  continuum of care by age</vt:lpstr>
      <vt:lpstr>Clients by core service category</vt:lpstr>
      <vt:lpstr>Clients by support service category</vt:lpstr>
      <vt:lpstr>EMA TOP 10 most used service categories</vt:lpstr>
      <vt:lpstr>Minority aids initiative (MAI) – youth reach</vt:lpstr>
      <vt:lpstr>Minority aids initiative (MAI) – youth reach</vt:lpstr>
      <vt:lpstr>Rate of hiv living in the district by census tract, 2018, n=12,322*</vt:lpstr>
      <vt:lpstr>ADAp services</vt:lpstr>
      <vt:lpstr>Ending the epidemic</vt:lpstr>
      <vt:lpstr>Ending the epidemic</vt:lpstr>
      <vt:lpstr>Ending the epidemic</vt:lpstr>
      <vt:lpstr>Ending the epidemic</vt:lpstr>
      <vt:lpstr>Ending the epidemic</vt:lpstr>
      <vt:lpstr>Subrecipient requirements</vt:lpstr>
      <vt:lpstr>2019 HRSA Site visit</vt:lpstr>
      <vt:lpstr>Updates for gy 30</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bob</dc:creator>
  <cp:lastModifiedBy>HAHSTA-CARE</cp:lastModifiedBy>
  <cp:revision>110</cp:revision>
  <cp:lastPrinted>2019-03-08T15:50:57Z</cp:lastPrinted>
  <dcterms:created xsi:type="dcterms:W3CDTF">2018-02-28T17:47:31Z</dcterms:created>
  <dcterms:modified xsi:type="dcterms:W3CDTF">2020-02-26T06:00:28Z</dcterms:modified>
</cp:coreProperties>
</file>