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2" r:id="rId3"/>
    <p:sldId id="423" r:id="rId4"/>
    <p:sldId id="445" r:id="rId5"/>
    <p:sldId id="446" r:id="rId6"/>
    <p:sldId id="447" r:id="rId7"/>
    <p:sldId id="425" r:id="rId8"/>
    <p:sldId id="426" r:id="rId9"/>
    <p:sldId id="427" r:id="rId10"/>
    <p:sldId id="434" r:id="rId11"/>
    <p:sldId id="428" r:id="rId12"/>
    <p:sldId id="429" r:id="rId13"/>
    <p:sldId id="435" r:id="rId14"/>
    <p:sldId id="436" r:id="rId15"/>
    <p:sldId id="437" r:id="rId16"/>
    <p:sldId id="438" r:id="rId17"/>
    <p:sldId id="448" r:id="rId18"/>
    <p:sldId id="430" r:id="rId19"/>
    <p:sldId id="431" r:id="rId20"/>
    <p:sldId id="432" r:id="rId21"/>
    <p:sldId id="433" r:id="rId22"/>
    <p:sldId id="440" r:id="rId23"/>
    <p:sldId id="444" r:id="rId24"/>
    <p:sldId id="362" r:id="rId25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A85"/>
    <a:srgbClr val="AC0D1C"/>
    <a:srgbClr val="434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43" autoAdjust="0"/>
  </p:normalViewPr>
  <p:slideViewPr>
    <p:cSldViewPr snapToGrid="0" snapToObjects="1">
      <p:cViewPr varScale="1">
        <p:scale>
          <a:sx n="95" d="100"/>
          <a:sy n="95" d="100"/>
        </p:scale>
        <p:origin x="20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F77C98D-F2B8-4167-A947-DE9A2733E98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BA11C09-F405-4767-8AC0-7EB7512BA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32E656F-7137-4F65-8576-0F162A4ABA0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95C3B10-7490-46B0-987E-D0115426F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9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8132" y="3556765"/>
            <a:ext cx="6920067" cy="91742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i="0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38132" y="4598087"/>
            <a:ext cx="6400800" cy="696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0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2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48A7D9C-E1AC-4650-B350-ADD842883F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C5CB30D6-3D89-4EED-891D-08118EBA37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022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220437"/>
            <a:ext cx="82296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Example of bullet treatment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453991"/>
            <a:ext cx="82296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2009377"/>
            <a:ext cx="82296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24641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1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8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33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endorportal.dc.gov/Tutoria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132" y="3556765"/>
            <a:ext cx="6920067" cy="15046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Unit-Based Cost/Human Care Agreements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38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 Process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516705"/>
            <a:ext cx="8229600" cy="426658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SzPct val="98000"/>
              <a:buFont typeface="Lucida Sans Unicode" panose="020B0602030504020204" pitchFamily="34" charset="0"/>
              <a:buChar char="‣"/>
            </a:pPr>
            <a:r>
              <a:rPr lang="en-US" sz="2700" dirty="0"/>
              <a:t>Templates for invoices will be distributed by </a:t>
            </a:r>
            <a:r>
              <a:rPr lang="en-US" sz="2700" dirty="0" smtClean="0"/>
              <a:t>email</a:t>
            </a:r>
            <a:endParaRPr lang="en-US" sz="2700" dirty="0"/>
          </a:p>
          <a:p>
            <a:pPr marL="457200" indent="-457200">
              <a:lnSpc>
                <a:spcPct val="150000"/>
              </a:lnSpc>
              <a:buSzPct val="98000"/>
              <a:buFont typeface="Lucida Sans Unicode" panose="020B0602030504020204" pitchFamily="34" charset="0"/>
              <a:buChar char="‣"/>
            </a:pPr>
            <a:r>
              <a:rPr lang="en-US" sz="2700" dirty="0"/>
              <a:t>Invoices are due 10</a:t>
            </a:r>
            <a:r>
              <a:rPr lang="en-US" sz="2700" baseline="30000" dirty="0"/>
              <a:t>th</a:t>
            </a:r>
            <a:r>
              <a:rPr lang="en-US" sz="2700" dirty="0"/>
              <a:t> business day</a:t>
            </a:r>
          </a:p>
          <a:p>
            <a:pPr marL="457200" indent="-457200">
              <a:lnSpc>
                <a:spcPct val="150000"/>
              </a:lnSpc>
              <a:buSzPct val="98000"/>
              <a:buFont typeface="Lucida Sans Unicode" panose="020B0602030504020204" pitchFamily="34" charset="0"/>
              <a:buChar char="‣"/>
            </a:pPr>
            <a:r>
              <a:rPr lang="en-US" sz="2700" dirty="0"/>
              <a:t>The District shall pay on or by the 30</a:t>
            </a:r>
            <a:r>
              <a:rPr lang="en-US" sz="2700" baseline="30000" dirty="0"/>
              <a:t>th</a:t>
            </a:r>
            <a:r>
              <a:rPr lang="en-US" sz="2700" dirty="0"/>
              <a:t> day after receiving a proper invoice</a:t>
            </a:r>
          </a:p>
          <a:p>
            <a:pPr marL="457200" indent="-457200">
              <a:lnSpc>
                <a:spcPct val="150000"/>
              </a:lnSpc>
              <a:buSzPct val="98000"/>
              <a:buFont typeface="Lucida Sans Unicode" panose="020B0602030504020204" pitchFamily="34" charset="0"/>
              <a:buChar char="‣"/>
            </a:pPr>
            <a:r>
              <a:rPr lang="en-US" sz="2700" dirty="0"/>
              <a:t>Invoices will NOT be accepted after 30 days past the end of grant </a:t>
            </a:r>
            <a:r>
              <a:rPr lang="en-US" sz="2700" dirty="0" smtClean="0"/>
              <a:t>period: March </a:t>
            </a:r>
            <a:r>
              <a:rPr lang="en-US" sz="2700" dirty="0"/>
              <a:t>31st deadline</a:t>
            </a:r>
          </a:p>
          <a:p>
            <a:pPr marL="365760" indent="0">
              <a:buNone/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 rot="20554477">
            <a:off x="569682" y="2743361"/>
            <a:ext cx="8229600" cy="331664"/>
          </a:xfrm>
        </p:spPr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6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Invoicing Process cont’d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516705"/>
            <a:ext cx="8229600" cy="4266582"/>
          </a:xfrm>
        </p:spPr>
        <p:txBody>
          <a:bodyPr/>
          <a:lstStyle/>
          <a:p>
            <a:pPr marL="457200" indent="-457200">
              <a:buSzPct val="98000"/>
              <a:buFont typeface="Lucida Sans Unicode" panose="020B0602030504020204" pitchFamily="34" charset="0"/>
              <a:buChar char="‣"/>
            </a:pPr>
            <a:r>
              <a:rPr lang="en-US" sz="2600" dirty="0"/>
              <a:t>Invoices are contract specific</a:t>
            </a:r>
          </a:p>
          <a:p>
            <a:pPr marL="457200" indent="-457200">
              <a:buSzPct val="98000"/>
              <a:buFont typeface="Lucida Sans Unicode" panose="020B0602030504020204" pitchFamily="34" charset="0"/>
              <a:buChar char="‣"/>
            </a:pPr>
            <a:r>
              <a:rPr lang="en-US" sz="2600" dirty="0"/>
              <a:t>Invoices must include: </a:t>
            </a:r>
          </a:p>
          <a:p>
            <a:pPr lvl="1" indent="-457200">
              <a:buSzPct val="98000"/>
              <a:buFont typeface="Lucida Sans Unicode" panose="020B0602030504020204" pitchFamily="34" charset="0"/>
              <a:buChar char="‣"/>
            </a:pPr>
            <a:r>
              <a:rPr lang="en-US" sz="2600" dirty="0">
                <a:solidFill>
                  <a:schemeClr val="tx1"/>
                </a:solidFill>
              </a:rPr>
              <a:t>Contract No.</a:t>
            </a:r>
          </a:p>
          <a:p>
            <a:pPr lvl="1" indent="-457200">
              <a:buSzPct val="98000"/>
              <a:buFont typeface="Lucida Sans Unicode" panose="020B0602030504020204" pitchFamily="34" charset="0"/>
              <a:buChar char="‣"/>
            </a:pPr>
            <a:r>
              <a:rPr lang="en-US" sz="2600" dirty="0">
                <a:solidFill>
                  <a:schemeClr val="tx1"/>
                </a:solidFill>
              </a:rPr>
              <a:t>Invoice Number</a:t>
            </a:r>
          </a:p>
          <a:p>
            <a:pPr lvl="1" indent="-457200">
              <a:buSzPct val="98000"/>
              <a:buFont typeface="Lucida Sans Unicode" panose="020B0602030504020204" pitchFamily="34" charset="0"/>
              <a:buChar char="‣"/>
            </a:pPr>
            <a:r>
              <a:rPr lang="en-US" sz="2600" dirty="0">
                <a:solidFill>
                  <a:schemeClr val="tx1"/>
                </a:solidFill>
              </a:rPr>
              <a:t>Billing Period</a:t>
            </a:r>
          </a:p>
          <a:p>
            <a:pPr lvl="1" indent="-457200">
              <a:buSzPct val="98000"/>
              <a:buFont typeface="Lucida Sans Unicode" panose="020B0602030504020204" pitchFamily="34" charset="0"/>
              <a:buChar char="‣"/>
            </a:pPr>
            <a:r>
              <a:rPr lang="en-US" sz="2600" dirty="0">
                <a:solidFill>
                  <a:schemeClr val="tx1"/>
                </a:solidFill>
              </a:rPr>
              <a:t>Provider Name and Address</a:t>
            </a:r>
          </a:p>
          <a:p>
            <a:pPr lvl="1" indent="-457200">
              <a:buSzPct val="98000"/>
              <a:buFont typeface="Lucida Sans Unicode" panose="020B0602030504020204" pitchFamily="34" charset="0"/>
              <a:buChar char="‣"/>
            </a:pPr>
            <a:r>
              <a:rPr lang="en-US" sz="2600" dirty="0">
                <a:solidFill>
                  <a:schemeClr val="tx1"/>
                </a:solidFill>
              </a:rPr>
              <a:t>Fed ID</a:t>
            </a:r>
          </a:p>
          <a:p>
            <a:pPr lvl="1" indent="-457200">
              <a:buSzPct val="98000"/>
              <a:buFont typeface="Lucida Sans Unicode" panose="020B0602030504020204" pitchFamily="34" charset="0"/>
              <a:buChar char="‣"/>
            </a:pPr>
            <a:r>
              <a:rPr lang="en-US" sz="2600" dirty="0">
                <a:solidFill>
                  <a:schemeClr val="tx1"/>
                </a:solidFill>
              </a:rPr>
              <a:t>Name, title, phone of responsible official and authorized signature and date of signature</a:t>
            </a: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50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Invoicing Process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516705"/>
            <a:ext cx="8229600" cy="426658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Units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Enter </a:t>
            </a:r>
            <a:r>
              <a:rPr lang="en-US" sz="2800" dirty="0"/>
              <a:t>units in column 1, expenditures will automatically calculate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Units must match </a:t>
            </a:r>
            <a:r>
              <a:rPr lang="en-US" sz="2800" dirty="0" err="1"/>
              <a:t>CAREWare</a:t>
            </a:r>
            <a:r>
              <a:rPr lang="en-US" sz="2800" dirty="0"/>
              <a:t> Financial Report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Unit is per client/per service except where otherwise specified</a:t>
            </a: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457200" y="2762935"/>
            <a:ext cx="8229600" cy="329328"/>
          </a:xfrm>
        </p:spPr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50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381000"/>
            <a:ext cx="7772400" cy="44958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3" t="17296" r="74166" b="24842"/>
          <a:stretch/>
        </p:blipFill>
        <p:spPr>
          <a:xfrm>
            <a:off x="-190500" y="-408641"/>
            <a:ext cx="9525000" cy="73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381000"/>
            <a:ext cx="7772400" cy="44958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" t="17386" r="75001" b="24658"/>
          <a:stretch/>
        </p:blipFill>
        <p:spPr>
          <a:xfrm>
            <a:off x="0" y="0"/>
            <a:ext cx="9641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381000"/>
            <a:ext cx="7772400" cy="44958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9" t="17610" r="76961" b="24528"/>
          <a:stretch/>
        </p:blipFill>
        <p:spPr>
          <a:xfrm>
            <a:off x="-76200" y="76200"/>
            <a:ext cx="9524999" cy="70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381000"/>
            <a:ext cx="7772400" cy="44958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33" t="17296" r="76667" b="29874"/>
          <a:stretch/>
        </p:blipFill>
        <p:spPr>
          <a:xfrm>
            <a:off x="-228600" y="0"/>
            <a:ext cx="9296400" cy="68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89382" y="-13577"/>
            <a:ext cx="12120456" cy="63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1819" t="-1630" r="-69168" b="1630"/>
          <a:stretch/>
        </p:blipFill>
        <p:spPr>
          <a:xfrm>
            <a:off x="14744700" y="-2628900"/>
            <a:ext cx="5569526" cy="1211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5810" r="18986"/>
          <a:stretch/>
        </p:blipFill>
        <p:spPr>
          <a:xfrm>
            <a:off x="-189381" y="-436417"/>
            <a:ext cx="9811363" cy="73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205206"/>
            <a:ext cx="8229600" cy="4266582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Reimbursement will be made on a monthly basis</a:t>
            </a:r>
            <a:r>
              <a:rPr lang="en-US" sz="2800" dirty="0" smtClean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Invoices </a:t>
            </a:r>
            <a:r>
              <a:rPr lang="en-US" sz="2800" dirty="0"/>
              <a:t>to be submitted no later than the 10</a:t>
            </a:r>
            <a:r>
              <a:rPr lang="en-US" sz="2800" baseline="30000" dirty="0"/>
              <a:t>th</a:t>
            </a:r>
            <a:r>
              <a:rPr lang="en-US" sz="2800" dirty="0"/>
              <a:t> business day of the month for services rendered during the prior month. </a:t>
            </a:r>
            <a:endParaRPr lang="en-US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Reimbursement </a:t>
            </a:r>
            <a:r>
              <a:rPr lang="en-US" sz="2800" dirty="0"/>
              <a:t>will be based upon the fixed rates established in the Human Care Agreements.</a:t>
            </a:r>
          </a:p>
          <a:p>
            <a:pPr marL="365760" indent="0">
              <a:buNone/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50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049161"/>
            <a:ext cx="8229600" cy="47341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invoices will be submitted through the PASS E-Invoicing system. Follow instructions to “Create and Submit an Invoice” from the PASS DC Vendor Portal found in the Vendor Manual. Please see </a:t>
            </a:r>
            <a:r>
              <a:rPr lang="en-US" sz="2800" u="sng" dirty="0">
                <a:hlinkClick r:id="rId2"/>
              </a:rPr>
              <a:t>https://vendorportal.dc.gov/Tutorials</a:t>
            </a:r>
            <a:r>
              <a:rPr lang="en-US" sz="2800" dirty="0"/>
              <a:t> for further assistance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Vendor Invoice Number should be labeled as the first three letters of month and two digit year the invoice is corresponding (i.e.MAR20, APR20, MAY20…SUPP20)</a:t>
            </a: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50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Unit-Based </a:t>
            </a:r>
            <a:r>
              <a:rPr lang="en-US" sz="3400" dirty="0" smtClean="0"/>
              <a:t>Reimbursement/HCAs</a:t>
            </a:r>
            <a:endParaRPr lang="en-US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516705"/>
            <a:ext cx="8229600" cy="4266582"/>
          </a:xfrm>
        </p:spPr>
        <p:txBody>
          <a:bodyPr/>
          <a:lstStyle/>
          <a:p>
            <a:pPr>
              <a:lnSpc>
                <a:spcPct val="150000"/>
              </a:lnSpc>
              <a:buSzPct val="98000"/>
              <a:buFont typeface="Lucida Sans Unicode" panose="020B0602030504020204" pitchFamily="34" charset="0"/>
              <a:buChar char="‣"/>
            </a:pPr>
            <a:r>
              <a:rPr lang="en-US" sz="2800" dirty="0"/>
              <a:t>Outpatient Ambulatory Health </a:t>
            </a:r>
            <a:r>
              <a:rPr lang="en-US" sz="2800" dirty="0" smtClean="0"/>
              <a:t>Services</a:t>
            </a:r>
            <a:endParaRPr lang="en-US" sz="2800" dirty="0"/>
          </a:p>
          <a:p>
            <a:pPr>
              <a:lnSpc>
                <a:spcPct val="150000"/>
              </a:lnSpc>
              <a:buSzPct val="98000"/>
              <a:buFont typeface="Lucida Sans Unicode" panose="020B0602030504020204" pitchFamily="34" charset="0"/>
              <a:buChar char="‣"/>
            </a:pPr>
            <a:r>
              <a:rPr lang="en-US" sz="2800" dirty="0"/>
              <a:t>Oral Health </a:t>
            </a:r>
            <a:r>
              <a:rPr lang="en-US" sz="2800" dirty="0" smtClean="0"/>
              <a:t>Services</a:t>
            </a:r>
            <a:endParaRPr lang="en-US" sz="2800" dirty="0"/>
          </a:p>
          <a:p>
            <a:pPr>
              <a:lnSpc>
                <a:spcPct val="150000"/>
              </a:lnSpc>
              <a:buSzPct val="98000"/>
              <a:buFont typeface="Lucida Sans Unicode" panose="020B0602030504020204" pitchFamily="34" charset="0"/>
              <a:buChar char="‣"/>
            </a:pPr>
            <a:r>
              <a:rPr lang="en-US" sz="2800" dirty="0"/>
              <a:t>Outpatient Substance Abuse/Mental </a:t>
            </a:r>
            <a:r>
              <a:rPr lang="en-US" sz="2800" dirty="0" smtClean="0"/>
              <a:t>Health</a:t>
            </a:r>
            <a:endParaRPr lang="en-US" sz="2800" dirty="0"/>
          </a:p>
          <a:p>
            <a:pPr>
              <a:lnSpc>
                <a:spcPct val="150000"/>
              </a:lnSpc>
              <a:buSzPct val="98000"/>
              <a:buFont typeface="Lucida Sans Unicode" panose="020B0602030504020204" pitchFamily="34" charset="0"/>
              <a:buChar char="‣"/>
            </a:pPr>
            <a:r>
              <a:rPr lang="en-US" sz="2800" dirty="0"/>
              <a:t>Food Bank &amp; Home-Delivered </a:t>
            </a:r>
            <a:r>
              <a:rPr lang="en-US" sz="2800" dirty="0" smtClean="0"/>
              <a:t>Meals</a:t>
            </a:r>
            <a:endParaRPr lang="en-US" sz="2800" dirty="0"/>
          </a:p>
          <a:p>
            <a:pPr>
              <a:buSzPct val="98000"/>
              <a:buFont typeface="Lucida Sans Unicode" panose="020B0602030504020204" pitchFamily="34" charset="0"/>
              <a:buChar char="‣"/>
            </a:pPr>
            <a:r>
              <a:rPr lang="en-US" sz="2800" dirty="0"/>
              <a:t>Non-Medical Case Management/Housing Services</a:t>
            </a: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22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516705"/>
            <a:ext cx="8229600" cy="4266582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i="1" dirty="0"/>
              <a:t>The following documents will be submitted under “Additional Attachments” and constitute a complete payment request package:</a:t>
            </a:r>
            <a:endParaRPr lang="en-US" sz="2600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Completed and signed invoice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Supporting financial documents* (as appropriate)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0000"/>
                </a:solidFill>
              </a:rPr>
              <a:t>CAREWare</a:t>
            </a:r>
            <a:r>
              <a:rPr lang="en-US" sz="2600" dirty="0">
                <a:solidFill>
                  <a:srgbClr val="000000"/>
                </a:solidFill>
              </a:rPr>
              <a:t> Financial Report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Monthly Narrative Report</a:t>
            </a: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50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124335"/>
            <a:ext cx="8229600" cy="4266582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*Supporting financial documents demonstrating proof of payment are required for all reimbursements made for Dental Appliances and Lab Tests &amp; will be uploaded into </a:t>
            </a:r>
            <a:r>
              <a:rPr lang="en-US" sz="2800" dirty="0" err="1">
                <a:solidFill>
                  <a:prstClr val="black"/>
                </a:solidFill>
              </a:rPr>
              <a:t>ShareFile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</a:p>
          <a:p>
            <a:pPr marL="342900"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This supporting documentation will determine the amount of reimbursement made, as these services are contractually reimbursed “at cost.” Acceptable supporting documents include credit card receipts, bank statements, canceled checks, etc. </a:t>
            </a: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50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124335"/>
            <a:ext cx="8229600" cy="4266582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BLACK OUT ALL Protected Health Information before submitting attachments</a:t>
            </a:r>
          </a:p>
          <a:p>
            <a:pPr lvl="0"/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Incomplete payment request packages will be rejected</a:t>
            </a:r>
            <a:endParaRPr lang="en-US" sz="2800" i="1" dirty="0"/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62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Option Year Renewal </a:t>
            </a:r>
            <a:r>
              <a:rPr lang="en-US" sz="3200" dirty="0" smtClean="0"/>
              <a:t>&amp; Close </a:t>
            </a:r>
            <a:r>
              <a:rPr lang="en-US" sz="3200" dirty="0"/>
              <a:t>Out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124335"/>
            <a:ext cx="8229600" cy="4266582"/>
          </a:xfrm>
        </p:spPr>
        <p:txBody>
          <a:bodyPr/>
          <a:lstStyle/>
          <a:p>
            <a:pPr marL="457200" indent="-457200">
              <a:buSzPct val="98000"/>
              <a:buFont typeface="Lucida Sans Unicode" panose="020B0602030504020204" pitchFamily="34" charset="0"/>
              <a:buChar char="‣"/>
            </a:pPr>
            <a:r>
              <a:rPr lang="en-US" sz="2800" dirty="0"/>
              <a:t>Jewell Miles, DC Office of Contracts and </a:t>
            </a:r>
            <a:r>
              <a:rPr lang="en-US" sz="2800" dirty="0" smtClean="0"/>
              <a:t>Procurement, </a:t>
            </a:r>
            <a:r>
              <a:rPr lang="en-US" sz="2800" dirty="0"/>
              <a:t>initiated the option year renewal process</a:t>
            </a:r>
          </a:p>
          <a:p>
            <a:pPr marL="457200" indent="-457200">
              <a:lnSpc>
                <a:spcPct val="150000"/>
              </a:lnSpc>
              <a:buSzPct val="98000"/>
              <a:buFont typeface="Lucida Sans Unicode" panose="020B0602030504020204" pitchFamily="34" charset="0"/>
              <a:buChar char="‣"/>
            </a:pPr>
            <a:r>
              <a:rPr lang="en-US" sz="2800" dirty="0"/>
              <a:t>New Grant Year begins March 1 </a:t>
            </a:r>
          </a:p>
          <a:p>
            <a:pPr marL="457200" indent="-457200">
              <a:lnSpc>
                <a:spcPct val="150000"/>
              </a:lnSpc>
              <a:buSzPct val="98000"/>
              <a:buFont typeface="Lucida Sans Unicode" panose="020B0602030504020204" pitchFamily="34" charset="0"/>
              <a:buChar char="‣"/>
            </a:pPr>
            <a:r>
              <a:rPr lang="en-US" sz="2800" dirty="0"/>
              <a:t>Closing out GY29</a:t>
            </a:r>
          </a:p>
          <a:p>
            <a:pPr marL="457200" indent="-457200">
              <a:buSzPct val="98000"/>
              <a:buFont typeface="Lucida Sans Unicode" panose="020B0602030504020204" pitchFamily="34" charset="0"/>
              <a:buChar char="‣"/>
            </a:pPr>
            <a:r>
              <a:rPr lang="en-US" sz="2800" dirty="0"/>
              <a:t>Invoices for Oct19 through Feb20 will NOT be accepted after March 31, 2020 deadline</a:t>
            </a: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07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4200" y="716569"/>
            <a:ext cx="6965245" cy="120248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3217" y="1811628"/>
            <a:ext cx="6196405" cy="3603812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772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Human Care Agreements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0814"/>
            <a:ext cx="8229600" cy="38955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500" dirty="0" smtClean="0"/>
              <a:t>Housing Services contract terminates on 2/29/2020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Non-Medical Case Management (</a:t>
            </a:r>
            <a:r>
              <a:rPr lang="en-US" sz="2500" dirty="0" err="1" smtClean="0"/>
              <a:t>nMCM</a:t>
            </a:r>
            <a:r>
              <a:rPr lang="en-US" sz="2500" dirty="0" smtClean="0"/>
              <a:t>) contract modified to include Housing Services 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All providers funded for </a:t>
            </a:r>
            <a:r>
              <a:rPr lang="en-US" sz="2500" dirty="0" err="1" smtClean="0"/>
              <a:t>nMCM</a:t>
            </a:r>
            <a:r>
              <a:rPr lang="en-US" sz="2500" dirty="0" smtClean="0"/>
              <a:t> are eligible to bill for Housing Services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GY30 Housing Services is EMA-wide</a:t>
            </a:r>
          </a:p>
          <a:p>
            <a:pPr marL="36576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GY30 Contract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8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dirty="0" err="1" smtClean="0"/>
              <a:t>nMCM</a:t>
            </a:r>
            <a:r>
              <a:rPr lang="en-US" sz="3600" dirty="0" smtClean="0"/>
              <a:t> Modification Cont’d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124334"/>
            <a:ext cx="8229600" cy="4899207"/>
          </a:xfrm>
        </p:spPr>
        <p:txBody>
          <a:bodyPr/>
          <a:lstStyle/>
          <a:p>
            <a:r>
              <a:rPr lang="en-US" sz="2600" u="sng" dirty="0"/>
              <a:t>Not for General Use</a:t>
            </a:r>
            <a:r>
              <a:rPr lang="en-US" sz="2600" dirty="0"/>
              <a:t>: Centralized Eligibility (Pilot)</a:t>
            </a:r>
          </a:p>
          <a:p>
            <a:r>
              <a:rPr lang="en-US" sz="2600" dirty="0" smtClean="0"/>
              <a:t>Housing Services Plan</a:t>
            </a:r>
          </a:p>
          <a:p>
            <a:pPr lvl="1"/>
            <a:r>
              <a:rPr lang="en-US" sz="2200" dirty="0" smtClean="0"/>
              <a:t>90-Day Re-Evaluation of Housing Plan</a:t>
            </a:r>
          </a:p>
          <a:p>
            <a:pPr lvl="1"/>
            <a:r>
              <a:rPr lang="en-US" sz="2200" dirty="0" smtClean="0"/>
              <a:t>6 Month Housing Plan Revision</a:t>
            </a:r>
          </a:p>
          <a:p>
            <a:pPr lvl="1"/>
            <a:r>
              <a:rPr lang="en-US" sz="2200" dirty="0" smtClean="0"/>
              <a:t>Annual Re-Evaluation of Housing Plan</a:t>
            </a:r>
          </a:p>
          <a:p>
            <a:r>
              <a:rPr lang="en-US" sz="2600" dirty="0" smtClean="0"/>
              <a:t>Housing Encounter (facility based)</a:t>
            </a:r>
          </a:p>
          <a:p>
            <a:r>
              <a:rPr lang="en-US" sz="2600" dirty="0" smtClean="0"/>
              <a:t>Home Visit</a:t>
            </a:r>
          </a:p>
          <a:p>
            <a:r>
              <a:rPr lang="en-US" sz="2600" dirty="0" smtClean="0"/>
              <a:t>Housing Encounter </a:t>
            </a:r>
            <a:r>
              <a:rPr lang="en-US" sz="2600" dirty="0" smtClean="0"/>
              <a:t>F/U </a:t>
            </a:r>
            <a:r>
              <a:rPr lang="en-US" sz="2600" dirty="0" smtClean="0"/>
              <a:t>(30 mins</a:t>
            </a:r>
            <a:r>
              <a:rPr lang="en-US" sz="2600" dirty="0" smtClean="0"/>
              <a:t>) or (15 </a:t>
            </a:r>
            <a:r>
              <a:rPr lang="en-US" sz="2600" dirty="0"/>
              <a:t>mins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Housing </a:t>
            </a:r>
            <a:r>
              <a:rPr lang="en-US" sz="2600" dirty="0" smtClean="0"/>
              <a:t>Electronic Follow Up/Communication</a:t>
            </a:r>
            <a:endParaRPr lang="en-US" sz="2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457200" y="2539841"/>
            <a:ext cx="8229600" cy="291739"/>
          </a:xfrm>
        </p:spPr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7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nMCM</a:t>
            </a:r>
            <a:r>
              <a:rPr lang="en-US" dirty="0"/>
              <a:t> Modification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124335"/>
            <a:ext cx="8229600" cy="4266582"/>
          </a:xfrm>
        </p:spPr>
        <p:txBody>
          <a:bodyPr/>
          <a:lstStyle/>
          <a:p>
            <a:r>
              <a:rPr lang="en-US" sz="2800" dirty="0" smtClean="0"/>
              <a:t>Exclusion: Organizations funded by HUD - HOPWA for facility-based Case Management Services may NOT seek reimbursement for duplicative services under this HCA</a:t>
            </a:r>
          </a:p>
          <a:p>
            <a:pPr marL="365760" indent="0">
              <a:buNone/>
            </a:pPr>
            <a:endParaRPr lang="en-US" sz="2800" dirty="0" smtClean="0"/>
          </a:p>
          <a:p>
            <a:r>
              <a:rPr lang="en-US" sz="2800" dirty="0" smtClean="0"/>
              <a:t>Customers </a:t>
            </a:r>
            <a:r>
              <a:rPr lang="en-US" sz="2800" dirty="0"/>
              <a:t>may receive both </a:t>
            </a:r>
            <a:r>
              <a:rPr lang="en-US" sz="2800" dirty="0" err="1"/>
              <a:t>nMCM</a:t>
            </a:r>
            <a:r>
              <a:rPr lang="en-US" sz="2800" dirty="0"/>
              <a:t> and Housing Services</a:t>
            </a:r>
          </a:p>
          <a:p>
            <a:pPr lvl="1"/>
            <a:r>
              <a:rPr lang="en-US" sz="2800" dirty="0"/>
              <a:t>Documentation in customer record must support billing for service delivery</a:t>
            </a: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9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nMCM</a:t>
            </a:r>
            <a:r>
              <a:rPr lang="en-US" dirty="0"/>
              <a:t> Modification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124335"/>
            <a:ext cx="8229600" cy="4266582"/>
          </a:xfrm>
        </p:spPr>
        <p:txBody>
          <a:bodyPr/>
          <a:lstStyle/>
          <a:p>
            <a:r>
              <a:rPr lang="en-US" sz="2800" dirty="0"/>
              <a:t>Caps apply</a:t>
            </a:r>
          </a:p>
          <a:p>
            <a:pPr lvl="1"/>
            <a:r>
              <a:rPr lang="en-US" sz="2800" dirty="0"/>
              <a:t>max reimbursement 8 Encounters per service category, per client, per month</a:t>
            </a:r>
          </a:p>
          <a:p>
            <a:pPr lvl="1"/>
            <a:r>
              <a:rPr lang="en-US" sz="2800" dirty="0"/>
              <a:t>Max reimbursement for Housing Services is 8. Any combo of Housing Encounter &amp; Home Visit</a:t>
            </a: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HCA Contracts </a:t>
            </a:r>
            <a:r>
              <a:rPr lang="en-US" sz="3000" dirty="0"/>
              <a:t>&amp; </a:t>
            </a:r>
            <a:r>
              <a:rPr lang="en-US" sz="3000" dirty="0" smtClean="0"/>
              <a:t>Purchase orders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321404"/>
            <a:ext cx="8229600" cy="4461883"/>
          </a:xfrm>
        </p:spPr>
        <p:txBody>
          <a:bodyPr/>
          <a:lstStyle/>
          <a:p>
            <a:pPr>
              <a:buSzPct val="98000"/>
              <a:buFont typeface="Lucida Sans Unicode" panose="020B0602030504020204" pitchFamily="34" charset="0"/>
              <a:buChar char="‣"/>
            </a:pPr>
            <a:r>
              <a:rPr lang="en-US" sz="2400" dirty="0" smtClean="0"/>
              <a:t>Each </a:t>
            </a:r>
            <a:r>
              <a:rPr lang="en-US" sz="2400" dirty="0"/>
              <a:t>HCA has a unique CW# </a:t>
            </a:r>
          </a:p>
          <a:p>
            <a:pPr lvl="1">
              <a:buSzPct val="98000"/>
              <a:buFont typeface="Lucida Sans Unicode" panose="020B0602030504020204" pitchFamily="34" charset="0"/>
              <a:buChar char="‣"/>
            </a:pPr>
            <a:r>
              <a:rPr lang="en-US" sz="2400" dirty="0"/>
              <a:t>CW# does not </a:t>
            </a:r>
            <a:r>
              <a:rPr lang="en-US" sz="2400" dirty="0" smtClean="0"/>
              <a:t>change</a:t>
            </a:r>
          </a:p>
          <a:p>
            <a:pPr lvl="1">
              <a:buSzPct val="98000"/>
              <a:buFont typeface="Lucida Sans Unicode" panose="020B0602030504020204" pitchFamily="34" charset="0"/>
              <a:buChar char="‣"/>
            </a:pPr>
            <a:endParaRPr lang="en-US" sz="1200" dirty="0"/>
          </a:p>
          <a:p>
            <a:pPr>
              <a:buSzPct val="98000"/>
              <a:buFont typeface="Lucida Sans Unicode" panose="020B0602030504020204" pitchFamily="34" charset="0"/>
              <a:buChar char="‣"/>
            </a:pPr>
            <a:r>
              <a:rPr lang="en-US" sz="2400" dirty="0"/>
              <a:t>NTE – Contract Spending Cap</a:t>
            </a:r>
          </a:p>
          <a:p>
            <a:pPr lvl="1">
              <a:buSzPct val="98000"/>
              <a:buFont typeface="Lucida Sans Unicode" panose="020B0602030504020204" pitchFamily="34" charset="0"/>
              <a:buChar char="‣"/>
            </a:pPr>
            <a:r>
              <a:rPr lang="en-US" sz="2400" dirty="0"/>
              <a:t>Grant Year: March 1 – Feb </a:t>
            </a:r>
            <a:r>
              <a:rPr lang="en-US" sz="2400" dirty="0" smtClean="0"/>
              <a:t>28</a:t>
            </a:r>
          </a:p>
          <a:p>
            <a:pPr lvl="1">
              <a:buSzPct val="98000"/>
              <a:buFont typeface="Lucida Sans Unicode" panose="020B0602030504020204" pitchFamily="34" charset="0"/>
              <a:buChar char="‣"/>
            </a:pPr>
            <a:endParaRPr lang="en-US" sz="1200" dirty="0"/>
          </a:p>
          <a:p>
            <a:pPr>
              <a:buSzPct val="98000"/>
              <a:buFont typeface="Lucida Sans Unicode" panose="020B0602030504020204" pitchFamily="34" charset="0"/>
              <a:buChar char="‣"/>
            </a:pPr>
            <a:r>
              <a:rPr lang="en-US" sz="2400" dirty="0"/>
              <a:t>Purchase Orders </a:t>
            </a:r>
          </a:p>
          <a:p>
            <a:pPr lvl="1">
              <a:buSzPct val="98000"/>
              <a:buFont typeface="Lucida Sans Unicode" panose="020B0602030504020204" pitchFamily="34" charset="0"/>
              <a:buChar char="‣"/>
            </a:pPr>
            <a:r>
              <a:rPr lang="en-US" sz="2400" dirty="0"/>
              <a:t>Two POs per Grant Year</a:t>
            </a:r>
          </a:p>
          <a:p>
            <a:pPr lvl="1">
              <a:buSzPct val="98000"/>
              <a:buFont typeface="Lucida Sans Unicode" panose="020B0602030504020204" pitchFamily="34" charset="0"/>
              <a:buChar char="‣"/>
            </a:pPr>
            <a:r>
              <a:rPr lang="en-US" sz="2400" dirty="0"/>
              <a:t>March 1 – Sept 30</a:t>
            </a:r>
          </a:p>
          <a:p>
            <a:pPr lvl="1">
              <a:buSzPct val="98000"/>
              <a:buFont typeface="Lucida Sans Unicode" panose="020B0602030504020204" pitchFamily="34" charset="0"/>
              <a:buChar char="‣"/>
            </a:pPr>
            <a:r>
              <a:rPr lang="en-US" sz="2400" dirty="0"/>
              <a:t>Oct 1 - Feb 28</a:t>
            </a:r>
          </a:p>
          <a:p>
            <a:pPr lvl="1">
              <a:buSzPct val="98000"/>
              <a:buFont typeface="Lucida Sans Unicode" panose="020B0602030504020204" pitchFamily="34" charset="0"/>
              <a:buChar char="‣"/>
            </a:pPr>
            <a:r>
              <a:rPr lang="en-US" sz="2400" dirty="0"/>
              <a:t>POs can be increased as needed</a:t>
            </a: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7054310" y="2009377"/>
            <a:ext cx="1632489" cy="890847"/>
          </a:xfrm>
        </p:spPr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27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E-Invoicing Process for RW HCAs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516705"/>
            <a:ext cx="8229600" cy="4266582"/>
          </a:xfrm>
        </p:spPr>
        <p:txBody>
          <a:bodyPr/>
          <a:lstStyle/>
          <a:p>
            <a:pPr>
              <a:buSzPct val="98000"/>
              <a:buFont typeface="Lucida Sans Unicode" panose="020B0602030504020204" pitchFamily="34" charset="0"/>
              <a:buChar char="‣"/>
            </a:pPr>
            <a:r>
              <a:rPr lang="en-US" sz="2400" dirty="0"/>
              <a:t>Complete Payment Request Package submitted in E-</a:t>
            </a:r>
            <a:r>
              <a:rPr lang="en-US" sz="2400" dirty="0" smtClean="0"/>
              <a:t>invoicing:</a:t>
            </a:r>
            <a:endParaRPr lang="en-US" sz="2400" dirty="0"/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sz="2400" dirty="0"/>
              <a:t>Completed, signed invoice</a:t>
            </a:r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sz="2400" dirty="0" err="1"/>
              <a:t>CAREWare</a:t>
            </a:r>
            <a:r>
              <a:rPr lang="en-US" sz="2400" dirty="0"/>
              <a:t> Financial Report</a:t>
            </a:r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sz="2400" dirty="0"/>
              <a:t>Monthly Narrative Report</a:t>
            </a:r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sz="2400" dirty="0"/>
              <a:t>Supporting financial documents, if applicable</a:t>
            </a:r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sz="2400" b="1" i="1" dirty="0"/>
              <a:t>*NO PHI SUBMITTED IN E-INVOICING!</a:t>
            </a:r>
          </a:p>
          <a:p>
            <a:pPr>
              <a:buFont typeface="Lucida Sans Unicode" panose="020B0602030504020204" pitchFamily="34" charset="0"/>
              <a:buChar char="‣"/>
            </a:pPr>
            <a:endParaRPr lang="en-US" sz="2000" dirty="0"/>
          </a:p>
          <a:p>
            <a:pPr>
              <a:buSzPct val="98000"/>
              <a:buFont typeface="Lucida Sans Unicode" panose="020B0602030504020204" pitchFamily="34" charset="0"/>
              <a:buChar char="‣"/>
            </a:pPr>
            <a:r>
              <a:rPr lang="en-US" sz="2400" dirty="0"/>
              <a:t>Service units on invoice must match </a:t>
            </a:r>
            <a:r>
              <a:rPr lang="en-US" sz="2400" dirty="0" err="1"/>
              <a:t>CAREWare</a:t>
            </a:r>
            <a:r>
              <a:rPr lang="en-US" sz="2400" dirty="0"/>
              <a:t> Financial Report</a:t>
            </a:r>
          </a:p>
          <a:p>
            <a:pPr>
              <a:buSzPct val="98000"/>
              <a:buFont typeface="Lucida Sans Unicode" panose="020B0602030504020204" pitchFamily="34" charset="0"/>
              <a:buChar char="‣"/>
            </a:pPr>
            <a:r>
              <a:rPr lang="en-US" sz="2400" dirty="0"/>
              <a:t>Sign Invoice &amp; PDF entire package</a:t>
            </a:r>
          </a:p>
          <a:p>
            <a:pPr marL="365760" indent="0">
              <a:buNone/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08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 Process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074" y="1516705"/>
            <a:ext cx="8229600" cy="4266582"/>
          </a:xfrm>
        </p:spPr>
        <p:txBody>
          <a:bodyPr/>
          <a:lstStyle/>
          <a:p>
            <a:pPr>
              <a:buSzPct val="98000"/>
            </a:pPr>
            <a:r>
              <a:rPr lang="en-US" sz="2800" dirty="0"/>
              <a:t>Ryan White must be the </a:t>
            </a:r>
            <a:r>
              <a:rPr lang="en-US" sz="2800" dirty="0" err="1"/>
              <a:t>payor</a:t>
            </a:r>
            <a:r>
              <a:rPr lang="en-US" sz="2800" dirty="0"/>
              <a:t> of last resort!</a:t>
            </a:r>
          </a:p>
          <a:p>
            <a:pPr>
              <a:buSzPct val="98000"/>
            </a:pPr>
            <a:r>
              <a:rPr lang="en-US" sz="2800" dirty="0"/>
              <a:t>SINGLE Submission Supplemental Invoice due NLT 3/31/20 (and 10/31/20)</a:t>
            </a:r>
          </a:p>
          <a:p>
            <a:pPr lvl="1">
              <a:buSzPct val="98000"/>
              <a:buFont typeface="Lucida Sans Unicode" panose="020B0602030504020204" pitchFamily="34" charset="0"/>
              <a:buChar char="‣"/>
            </a:pPr>
            <a:r>
              <a:rPr lang="en-US" sz="2800" dirty="0"/>
              <a:t>Includes all services not previously billed during the Purchase Order dates</a:t>
            </a:r>
          </a:p>
          <a:p>
            <a:pPr>
              <a:buSzPct val="98000"/>
            </a:pPr>
            <a:r>
              <a:rPr lang="en-US" sz="2800" dirty="0"/>
              <a:t>Supplemental Invoice Package consists of invoice, </a:t>
            </a:r>
            <a:r>
              <a:rPr lang="en-US" sz="2800" dirty="0" err="1"/>
              <a:t>CAREWare</a:t>
            </a:r>
            <a:r>
              <a:rPr lang="en-US" sz="2800" dirty="0"/>
              <a:t> Financial Report, monthly narrative template (summary of submission)</a:t>
            </a:r>
          </a:p>
          <a:p>
            <a:pPr marL="365760" indent="0">
              <a:buNone/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 rot="20554477">
            <a:off x="569682" y="2743361"/>
            <a:ext cx="8229600" cy="331664"/>
          </a:xfrm>
        </p:spPr>
        <p:txBody>
          <a:bodyPr/>
          <a:lstStyle/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50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765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Lucida Sans Unicode</vt:lpstr>
      <vt:lpstr>Wingdings</vt:lpstr>
      <vt:lpstr>Wingdings 3</vt:lpstr>
      <vt:lpstr>Office Theme</vt:lpstr>
      <vt:lpstr>Unit-Based Cost/Human Care Agreements</vt:lpstr>
      <vt:lpstr>Unit-Based Reimbursement/HCAs</vt:lpstr>
      <vt:lpstr>Human Care Agreements</vt:lpstr>
      <vt:lpstr> nMCM Modification Cont’d</vt:lpstr>
      <vt:lpstr>nMCM Modification Cont’d</vt:lpstr>
      <vt:lpstr>nMCM Modification Cont’d</vt:lpstr>
      <vt:lpstr>HCA Contracts &amp; Purchase orders</vt:lpstr>
      <vt:lpstr>E-Invoicing Process for RW HCAs</vt:lpstr>
      <vt:lpstr>Invoicing Process cont’d</vt:lpstr>
      <vt:lpstr>Invoicing Process cont’d</vt:lpstr>
      <vt:lpstr> Invoicing Process cont’d </vt:lpstr>
      <vt:lpstr>Invoicing Process cont’d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Option Year Renewal &amp; Close Out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smithav</cp:lastModifiedBy>
  <cp:revision>125</cp:revision>
  <cp:lastPrinted>2020-02-18T18:13:21Z</cp:lastPrinted>
  <dcterms:created xsi:type="dcterms:W3CDTF">2018-02-28T17:47:31Z</dcterms:created>
  <dcterms:modified xsi:type="dcterms:W3CDTF">2020-02-21T19:23:19Z</dcterms:modified>
</cp:coreProperties>
</file>