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56" r:id="rId5"/>
    <p:sldId id="449" r:id="rId6"/>
    <p:sldId id="450" r:id="rId7"/>
    <p:sldId id="451" r:id="rId8"/>
    <p:sldId id="456" r:id="rId9"/>
    <p:sldId id="478" r:id="rId10"/>
    <p:sldId id="474" r:id="rId11"/>
    <p:sldId id="455" r:id="rId12"/>
    <p:sldId id="423" r:id="rId13"/>
    <p:sldId id="446" r:id="rId14"/>
    <p:sldId id="461" r:id="rId15"/>
    <p:sldId id="465" r:id="rId16"/>
    <p:sldId id="447" r:id="rId17"/>
    <p:sldId id="462" r:id="rId18"/>
    <p:sldId id="463" r:id="rId19"/>
    <p:sldId id="466" r:id="rId20"/>
    <p:sldId id="471" r:id="rId21"/>
    <p:sldId id="467" r:id="rId22"/>
    <p:sldId id="472" r:id="rId23"/>
    <p:sldId id="476" r:id="rId24"/>
    <p:sldId id="473" r:id="rId25"/>
    <p:sldId id="457" r:id="rId26"/>
    <p:sldId id="362" r:id="rId27"/>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00"/>
    <a:srgbClr val="FF9900"/>
    <a:srgbClr val="FBF62A"/>
    <a:srgbClr val="B00A85"/>
    <a:srgbClr val="AC0D1C"/>
    <a:srgbClr val="4344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3072B3-E1B1-6330-5C72-33D49FF1BDE3}" v="58" dt="2020-02-24T18:16:22.2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43" autoAdjust="0"/>
  </p:normalViewPr>
  <p:slideViewPr>
    <p:cSldViewPr snapToGrid="0" snapToObjects="1">
      <p:cViewPr varScale="1">
        <p:scale>
          <a:sx n="61" d="100"/>
          <a:sy n="61" d="100"/>
        </p:scale>
        <p:origin x="744"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F83072B3-E1B1-6330-5C72-33D49FF1BDE3}"/>
    <pc:docChg chg="addSld delSld modSld sldOrd">
      <pc:chgData name="" userId="" providerId="" clId="Web-{F83072B3-E1B1-6330-5C72-33D49FF1BDE3}" dt="2020-02-24T18:16:22.280" v="57" actId="20577"/>
      <pc:docMkLst>
        <pc:docMk/>
      </pc:docMkLst>
      <pc:sldChg chg="del">
        <pc:chgData name="" userId="" providerId="" clId="Web-{F83072B3-E1B1-6330-5C72-33D49FF1BDE3}" dt="2020-02-24T18:08:56.028" v="39"/>
        <pc:sldMkLst>
          <pc:docMk/>
          <pc:sldMk cId="1412248283" sldId="352"/>
        </pc:sldMkLst>
      </pc:sldChg>
      <pc:sldChg chg="modSp del">
        <pc:chgData name="" userId="" providerId="" clId="Web-{F83072B3-E1B1-6330-5C72-33D49FF1BDE3}" dt="2020-02-24T14:42:20.989" v="28"/>
        <pc:sldMkLst>
          <pc:docMk/>
          <pc:sldMk cId="2062760977" sldId="425"/>
        </pc:sldMkLst>
        <pc:spChg chg="mod">
          <ac:chgData name="" userId="" providerId="" clId="Web-{F83072B3-E1B1-6330-5C72-33D49FF1BDE3}" dt="2020-02-24T14:41:00.052" v="11" actId="20577"/>
          <ac:spMkLst>
            <pc:docMk/>
            <pc:sldMk cId="2062760977" sldId="425"/>
            <ac:spMk id="2" creationId="{00000000-0000-0000-0000-000000000000}"/>
          </ac:spMkLst>
        </pc:spChg>
        <pc:spChg chg="mod">
          <ac:chgData name="" userId="" providerId="" clId="Web-{F83072B3-E1B1-6330-5C72-33D49FF1BDE3}" dt="2020-02-24T14:40:41.755" v="0" actId="20577"/>
          <ac:spMkLst>
            <pc:docMk/>
            <pc:sldMk cId="2062760977" sldId="425"/>
            <ac:spMk id="4" creationId="{00000000-0000-0000-0000-000000000000}"/>
          </ac:spMkLst>
        </pc:spChg>
      </pc:sldChg>
      <pc:sldChg chg="modSp del">
        <pc:chgData name="" userId="" providerId="" clId="Web-{F83072B3-E1B1-6330-5C72-33D49FF1BDE3}" dt="2020-02-24T14:42:20.989" v="27"/>
        <pc:sldMkLst>
          <pc:docMk/>
          <pc:sldMk cId="600896069" sldId="426"/>
        </pc:sldMkLst>
        <pc:spChg chg="mod">
          <ac:chgData name="" userId="" providerId="" clId="Web-{F83072B3-E1B1-6330-5C72-33D49FF1BDE3}" dt="2020-02-24T14:41:17.755" v="18" actId="20577"/>
          <ac:spMkLst>
            <pc:docMk/>
            <pc:sldMk cId="600896069" sldId="426"/>
            <ac:spMk id="2" creationId="{00000000-0000-0000-0000-000000000000}"/>
          </ac:spMkLst>
        </pc:spChg>
        <pc:spChg chg="mod">
          <ac:chgData name="" userId="" providerId="" clId="Web-{F83072B3-E1B1-6330-5C72-33D49FF1BDE3}" dt="2020-02-24T14:41:23.302" v="19" actId="20577"/>
          <ac:spMkLst>
            <pc:docMk/>
            <pc:sldMk cId="600896069" sldId="426"/>
            <ac:spMk id="4" creationId="{00000000-0000-0000-0000-000000000000}"/>
          </ac:spMkLst>
        </pc:spChg>
      </pc:sldChg>
      <pc:sldChg chg="del">
        <pc:chgData name="" userId="" providerId="" clId="Web-{F83072B3-E1B1-6330-5C72-33D49FF1BDE3}" dt="2020-02-24T14:42:20.989" v="26"/>
        <pc:sldMkLst>
          <pc:docMk/>
          <pc:sldMk cId="2865004426" sldId="427"/>
        </pc:sldMkLst>
      </pc:sldChg>
      <pc:sldChg chg="del">
        <pc:chgData name="" userId="" providerId="" clId="Web-{F83072B3-E1B1-6330-5C72-33D49FF1BDE3}" dt="2020-02-24T14:42:20.989" v="24"/>
        <pc:sldMkLst>
          <pc:docMk/>
          <pc:sldMk cId="2865004426" sldId="428"/>
        </pc:sldMkLst>
      </pc:sldChg>
      <pc:sldChg chg="del">
        <pc:chgData name="" userId="" providerId="" clId="Web-{F83072B3-E1B1-6330-5C72-33D49FF1BDE3}" dt="2020-02-24T14:42:20.989" v="23"/>
        <pc:sldMkLst>
          <pc:docMk/>
          <pc:sldMk cId="2865004426" sldId="429"/>
        </pc:sldMkLst>
      </pc:sldChg>
      <pc:sldChg chg="del">
        <pc:chgData name="" userId="" providerId="" clId="Web-{F83072B3-E1B1-6330-5C72-33D49FF1BDE3}" dt="2020-02-24T14:42:20.989" v="22"/>
        <pc:sldMkLst>
          <pc:docMk/>
          <pc:sldMk cId="2865004426" sldId="433"/>
        </pc:sldMkLst>
      </pc:sldChg>
      <pc:sldChg chg="del">
        <pc:chgData name="" userId="" providerId="" clId="Web-{F83072B3-E1B1-6330-5C72-33D49FF1BDE3}" dt="2020-02-24T14:42:20.989" v="25"/>
        <pc:sldMkLst>
          <pc:docMk/>
          <pc:sldMk cId="151604025" sldId="434"/>
        </pc:sldMkLst>
      </pc:sldChg>
      <pc:sldChg chg="del">
        <pc:chgData name="" userId="" providerId="" clId="Web-{F83072B3-E1B1-6330-5C72-33D49FF1BDE3}" dt="2020-02-24T14:42:20.989" v="21"/>
        <pc:sldMkLst>
          <pc:docMk/>
          <pc:sldMk cId="1506265073" sldId="440"/>
        </pc:sldMkLst>
      </pc:sldChg>
      <pc:sldChg chg="del">
        <pc:chgData name="" userId="" providerId="" clId="Web-{F83072B3-E1B1-6330-5C72-33D49FF1BDE3}" dt="2020-02-24T14:42:20.989" v="20"/>
        <pc:sldMkLst>
          <pc:docMk/>
          <pc:sldMk cId="2570702448" sldId="444"/>
        </pc:sldMkLst>
      </pc:sldChg>
      <pc:sldChg chg="ord">
        <pc:chgData name="" userId="" providerId="" clId="Web-{F83072B3-E1B1-6330-5C72-33D49FF1BDE3}" dt="2020-02-24T14:44:01.192" v="29"/>
        <pc:sldMkLst>
          <pc:docMk/>
          <pc:sldMk cId="242740331" sldId="445"/>
        </pc:sldMkLst>
      </pc:sldChg>
      <pc:sldChg chg="new del">
        <pc:chgData name="" userId="" providerId="" clId="Web-{F83072B3-E1B1-6330-5C72-33D49FF1BDE3}" dt="2020-02-24T18:09:03.841" v="40"/>
        <pc:sldMkLst>
          <pc:docMk/>
          <pc:sldMk cId="746854197" sldId="448"/>
        </pc:sldMkLst>
      </pc:sldChg>
      <pc:sldChg chg="modSp new">
        <pc:chgData name="" userId="" providerId="" clId="Web-{F83072B3-E1B1-6330-5C72-33D49FF1BDE3}" dt="2020-02-24T18:16:22.280" v="57" actId="20577"/>
        <pc:sldMkLst>
          <pc:docMk/>
          <pc:sldMk cId="1502138523" sldId="449"/>
        </pc:sldMkLst>
        <pc:spChg chg="mod">
          <ac:chgData name="" userId="" providerId="" clId="Web-{F83072B3-E1B1-6330-5C72-33D49FF1BDE3}" dt="2020-02-24T18:08:30.356" v="38" actId="20577"/>
          <ac:spMkLst>
            <pc:docMk/>
            <pc:sldMk cId="1502138523" sldId="449"/>
            <ac:spMk id="2" creationId="{A8FAC3CF-7395-4A7F-9896-1AB358C1C733}"/>
          </ac:spMkLst>
        </pc:spChg>
        <pc:spChg chg="mod">
          <ac:chgData name="" userId="" providerId="" clId="Web-{F83072B3-E1B1-6330-5C72-33D49FF1BDE3}" dt="2020-02-24T18:16:22.280" v="57" actId="20577"/>
          <ac:spMkLst>
            <pc:docMk/>
            <pc:sldMk cId="1502138523" sldId="449"/>
            <ac:spMk id="3" creationId="{57C34CDC-533D-4423-B5A9-CF8F9D09A1A6}"/>
          </ac:spMkLst>
        </pc:spChg>
        <pc:spChg chg="mod">
          <ac:chgData name="" userId="" providerId="" clId="Web-{F83072B3-E1B1-6330-5C72-33D49FF1BDE3}" dt="2020-02-24T18:14:31.561" v="49" actId="20577"/>
          <ac:spMkLst>
            <pc:docMk/>
            <pc:sldMk cId="1502138523" sldId="449"/>
            <ac:spMk id="4" creationId="{7C513D33-7AB8-4269-8FC3-32C86B2AF349}"/>
          </ac:spMkLst>
        </pc:spChg>
        <pc:spChg chg="mod">
          <ac:chgData name="" userId="" providerId="" clId="Web-{F83072B3-E1B1-6330-5C72-33D49FF1BDE3}" dt="2020-02-24T18:15:58.358" v="55" actId="20577"/>
          <ac:spMkLst>
            <pc:docMk/>
            <pc:sldMk cId="1502138523" sldId="449"/>
            <ac:spMk id="5" creationId="{9C8664D5-50F1-4B40-8F68-25FF56F9E45C}"/>
          </ac:spMkLst>
        </pc:spChg>
      </pc:sldChg>
      <pc:sldChg chg="add replId">
        <pc:chgData name="" userId="" providerId="" clId="Web-{F83072B3-E1B1-6330-5C72-33D49FF1BDE3}" dt="2020-02-24T18:09:21.138" v="41"/>
        <pc:sldMkLst>
          <pc:docMk/>
          <pc:sldMk cId="1035809752" sldId="450"/>
        </pc:sldMkLst>
      </pc:sldChg>
      <pc:sldChg chg="add replId">
        <pc:chgData name="" userId="" providerId="" clId="Web-{F83072B3-E1B1-6330-5C72-33D49FF1BDE3}" dt="2020-02-24T18:09:22.997" v="42"/>
        <pc:sldMkLst>
          <pc:docMk/>
          <pc:sldMk cId="3847583384" sldId="451"/>
        </pc:sldMkLst>
      </pc:sldChg>
      <pc:sldChg chg="add replId">
        <pc:chgData name="" userId="" providerId="" clId="Web-{F83072B3-E1B1-6330-5C72-33D49FF1BDE3}" dt="2020-02-24T18:09:24.372" v="43"/>
        <pc:sldMkLst>
          <pc:docMk/>
          <pc:sldMk cId="890038824" sldId="452"/>
        </pc:sldMkLst>
      </pc:sldChg>
      <pc:sldChg chg="add replId">
        <pc:chgData name="" userId="" providerId="" clId="Web-{F83072B3-E1B1-6330-5C72-33D49FF1BDE3}" dt="2020-02-24T18:09:25.685" v="44"/>
        <pc:sldMkLst>
          <pc:docMk/>
          <pc:sldMk cId="614098480" sldId="453"/>
        </pc:sldMkLst>
      </pc:sldChg>
      <pc:sldChg chg="add replId">
        <pc:chgData name="" userId="" providerId="" clId="Web-{F83072B3-E1B1-6330-5C72-33D49FF1BDE3}" dt="2020-02-24T18:09:26.997" v="45"/>
        <pc:sldMkLst>
          <pc:docMk/>
          <pc:sldMk cId="862439211" sldId="454"/>
        </pc:sldMkLst>
      </pc:sldChg>
      <pc:sldChg chg="add replId">
        <pc:chgData name="" userId="" providerId="" clId="Web-{F83072B3-E1B1-6330-5C72-33D49FF1BDE3}" dt="2020-02-24T18:15:03.936" v="50"/>
        <pc:sldMkLst>
          <pc:docMk/>
          <pc:sldMk cId="587050549" sldId="45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51C388-B776-4B9D-84C7-20BB8B3B1B38}" type="doc">
      <dgm:prSet loTypeId="urn:microsoft.com/office/officeart/2005/8/layout/equation1" loCatId="process" qsTypeId="urn:microsoft.com/office/officeart/2005/8/quickstyle/simple1" qsCatId="simple" csTypeId="urn:microsoft.com/office/officeart/2005/8/colors/colorful3" csCatId="colorful" phldr="1"/>
      <dgm:spPr/>
      <dgm:t>
        <a:bodyPr/>
        <a:lstStyle/>
        <a:p>
          <a:endParaRPr lang="en-US"/>
        </a:p>
      </dgm:t>
    </dgm:pt>
    <dgm:pt modelId="{07B0DF07-24A3-4FCE-B614-7E26C5794B4A}">
      <dgm:prSet phldrT="[Text]"/>
      <dgm:spPr>
        <a:solidFill>
          <a:srgbClr val="FF0000"/>
        </a:solidFill>
      </dgm:spPr>
      <dgm:t>
        <a:bodyPr/>
        <a:lstStyle/>
        <a:p>
          <a:r>
            <a:rPr lang="en-US" b="1" dirty="0">
              <a:solidFill>
                <a:schemeClr val="tx1"/>
              </a:solidFill>
            </a:rPr>
            <a:t>Schedule of Charges</a:t>
          </a:r>
        </a:p>
      </dgm:t>
    </dgm:pt>
    <dgm:pt modelId="{A0A3D048-DC41-4C68-8EB6-50DE5015E32E}" type="parTrans" cxnId="{7E328442-A7C0-4092-94C1-FCB961648A42}">
      <dgm:prSet/>
      <dgm:spPr/>
      <dgm:t>
        <a:bodyPr/>
        <a:lstStyle/>
        <a:p>
          <a:endParaRPr lang="en-US"/>
        </a:p>
      </dgm:t>
    </dgm:pt>
    <dgm:pt modelId="{97C7D33C-0B99-47B8-ADC8-BC4CE4ECD7B0}" type="sibTrans" cxnId="{7E328442-A7C0-4092-94C1-FCB961648A42}">
      <dgm:prSet/>
      <dgm:spPr>
        <a:solidFill>
          <a:schemeClr val="bg1">
            <a:lumMod val="50000"/>
          </a:schemeClr>
        </a:solidFill>
      </dgm:spPr>
      <dgm:t>
        <a:bodyPr/>
        <a:lstStyle/>
        <a:p>
          <a:endParaRPr lang="en-US"/>
        </a:p>
      </dgm:t>
    </dgm:pt>
    <dgm:pt modelId="{DBE95942-E55C-4C9D-86A2-2F8DD2FCC2A0}">
      <dgm:prSet phldrT="[Text]"/>
      <dgm:spPr>
        <a:solidFill>
          <a:srgbClr val="FFFF00"/>
        </a:solidFill>
      </dgm:spPr>
      <dgm:t>
        <a:bodyPr/>
        <a:lstStyle/>
        <a:p>
          <a:r>
            <a:rPr lang="en-US" b="1" dirty="0">
              <a:solidFill>
                <a:schemeClr val="tx1"/>
              </a:solidFill>
            </a:rPr>
            <a:t>Cap on Charges</a:t>
          </a:r>
        </a:p>
      </dgm:t>
    </dgm:pt>
    <dgm:pt modelId="{FEAB6389-E392-45A3-916F-2BC20CC52E28}" type="parTrans" cxnId="{B1A5B7FB-A819-48B3-8B96-37E8AB6BF76E}">
      <dgm:prSet/>
      <dgm:spPr/>
      <dgm:t>
        <a:bodyPr/>
        <a:lstStyle/>
        <a:p>
          <a:endParaRPr lang="en-US"/>
        </a:p>
      </dgm:t>
    </dgm:pt>
    <dgm:pt modelId="{C8EE42E6-3328-4AE3-8115-3EA76C9C9FF8}" type="sibTrans" cxnId="{B1A5B7FB-A819-48B3-8B96-37E8AB6BF76E}">
      <dgm:prSet/>
      <dgm:spPr>
        <a:solidFill>
          <a:schemeClr val="bg1">
            <a:lumMod val="50000"/>
          </a:schemeClr>
        </a:solidFill>
      </dgm:spPr>
      <dgm:t>
        <a:bodyPr/>
        <a:lstStyle/>
        <a:p>
          <a:endParaRPr lang="en-US"/>
        </a:p>
      </dgm:t>
    </dgm:pt>
    <dgm:pt modelId="{7E076647-7353-439D-9C0A-1A4926A53115}">
      <dgm:prSet phldrT="[Text]"/>
      <dgm:spPr>
        <a:solidFill>
          <a:srgbClr val="FF9900"/>
        </a:solidFill>
      </dgm:spPr>
      <dgm:t>
        <a:bodyPr/>
        <a:lstStyle/>
        <a:p>
          <a:r>
            <a:rPr lang="en-US" b="1" dirty="0">
              <a:solidFill>
                <a:schemeClr val="tx1"/>
              </a:solidFill>
            </a:rPr>
            <a:t>Imposition of Charges</a:t>
          </a:r>
        </a:p>
      </dgm:t>
    </dgm:pt>
    <dgm:pt modelId="{449A7156-E496-46BD-A8AF-ADBC97A39BD3}" type="parTrans" cxnId="{8FE7D443-B693-445A-AC04-7BE68D70E76D}">
      <dgm:prSet/>
      <dgm:spPr/>
      <dgm:t>
        <a:bodyPr/>
        <a:lstStyle/>
        <a:p>
          <a:endParaRPr lang="en-US"/>
        </a:p>
      </dgm:t>
    </dgm:pt>
    <dgm:pt modelId="{22F11B4D-68C4-4973-92F6-0D104E452A26}" type="sibTrans" cxnId="{8FE7D443-B693-445A-AC04-7BE68D70E76D}">
      <dgm:prSet/>
      <dgm:spPr/>
      <dgm:t>
        <a:bodyPr/>
        <a:lstStyle/>
        <a:p>
          <a:endParaRPr lang="en-US"/>
        </a:p>
      </dgm:t>
    </dgm:pt>
    <dgm:pt modelId="{B99E2115-D9A9-4AC0-9DCE-35CA9735E846}" type="pres">
      <dgm:prSet presAssocID="{3C51C388-B776-4B9D-84C7-20BB8B3B1B38}" presName="linearFlow" presStyleCnt="0">
        <dgm:presLayoutVars>
          <dgm:dir/>
          <dgm:resizeHandles val="exact"/>
        </dgm:presLayoutVars>
      </dgm:prSet>
      <dgm:spPr/>
      <dgm:t>
        <a:bodyPr/>
        <a:lstStyle/>
        <a:p>
          <a:endParaRPr lang="en-US"/>
        </a:p>
      </dgm:t>
    </dgm:pt>
    <dgm:pt modelId="{8B27D7A4-4624-474F-A679-347224DB19DD}" type="pres">
      <dgm:prSet presAssocID="{07B0DF07-24A3-4FCE-B614-7E26C5794B4A}" presName="node" presStyleLbl="node1" presStyleIdx="0" presStyleCnt="3">
        <dgm:presLayoutVars>
          <dgm:bulletEnabled val="1"/>
        </dgm:presLayoutVars>
      </dgm:prSet>
      <dgm:spPr/>
      <dgm:t>
        <a:bodyPr/>
        <a:lstStyle/>
        <a:p>
          <a:endParaRPr lang="en-US"/>
        </a:p>
      </dgm:t>
    </dgm:pt>
    <dgm:pt modelId="{63AF22E6-CCA3-4698-A3BC-0825322AB565}" type="pres">
      <dgm:prSet presAssocID="{97C7D33C-0B99-47B8-ADC8-BC4CE4ECD7B0}" presName="spacerL" presStyleCnt="0"/>
      <dgm:spPr/>
    </dgm:pt>
    <dgm:pt modelId="{D3CD0B2D-7A83-46DB-9F82-50D271D03B6D}" type="pres">
      <dgm:prSet presAssocID="{97C7D33C-0B99-47B8-ADC8-BC4CE4ECD7B0}" presName="sibTrans" presStyleLbl="sibTrans2D1" presStyleIdx="0" presStyleCnt="2"/>
      <dgm:spPr/>
      <dgm:t>
        <a:bodyPr/>
        <a:lstStyle/>
        <a:p>
          <a:endParaRPr lang="en-US"/>
        </a:p>
      </dgm:t>
    </dgm:pt>
    <dgm:pt modelId="{AC601A38-E9A4-4A5E-964B-EB2759AD4DEA}" type="pres">
      <dgm:prSet presAssocID="{97C7D33C-0B99-47B8-ADC8-BC4CE4ECD7B0}" presName="spacerR" presStyleCnt="0"/>
      <dgm:spPr/>
    </dgm:pt>
    <dgm:pt modelId="{CDA3A8F9-D970-4177-9DA2-B77E1FD93D40}" type="pres">
      <dgm:prSet presAssocID="{DBE95942-E55C-4C9D-86A2-2F8DD2FCC2A0}" presName="node" presStyleLbl="node1" presStyleIdx="1" presStyleCnt="3">
        <dgm:presLayoutVars>
          <dgm:bulletEnabled val="1"/>
        </dgm:presLayoutVars>
      </dgm:prSet>
      <dgm:spPr/>
      <dgm:t>
        <a:bodyPr/>
        <a:lstStyle/>
        <a:p>
          <a:endParaRPr lang="en-US"/>
        </a:p>
      </dgm:t>
    </dgm:pt>
    <dgm:pt modelId="{ACEA790D-F957-43DA-A1CD-57CEB00CB5E4}" type="pres">
      <dgm:prSet presAssocID="{C8EE42E6-3328-4AE3-8115-3EA76C9C9FF8}" presName="spacerL" presStyleCnt="0"/>
      <dgm:spPr/>
    </dgm:pt>
    <dgm:pt modelId="{4DFC795F-A18A-4F8B-A601-8042C5289176}" type="pres">
      <dgm:prSet presAssocID="{C8EE42E6-3328-4AE3-8115-3EA76C9C9FF8}" presName="sibTrans" presStyleLbl="sibTrans2D1" presStyleIdx="1" presStyleCnt="2"/>
      <dgm:spPr/>
      <dgm:t>
        <a:bodyPr/>
        <a:lstStyle/>
        <a:p>
          <a:endParaRPr lang="en-US"/>
        </a:p>
      </dgm:t>
    </dgm:pt>
    <dgm:pt modelId="{CC4F7168-432D-4ABE-9DE8-1536F5817EB2}" type="pres">
      <dgm:prSet presAssocID="{C8EE42E6-3328-4AE3-8115-3EA76C9C9FF8}" presName="spacerR" presStyleCnt="0"/>
      <dgm:spPr/>
    </dgm:pt>
    <dgm:pt modelId="{75399ED6-E31D-4063-A2C5-911BF548DBF2}" type="pres">
      <dgm:prSet presAssocID="{7E076647-7353-439D-9C0A-1A4926A53115}" presName="node" presStyleLbl="node1" presStyleIdx="2" presStyleCnt="3">
        <dgm:presLayoutVars>
          <dgm:bulletEnabled val="1"/>
        </dgm:presLayoutVars>
      </dgm:prSet>
      <dgm:spPr/>
      <dgm:t>
        <a:bodyPr/>
        <a:lstStyle/>
        <a:p>
          <a:endParaRPr lang="en-US"/>
        </a:p>
      </dgm:t>
    </dgm:pt>
  </dgm:ptLst>
  <dgm:cxnLst>
    <dgm:cxn modelId="{2ACC0F56-D9B0-40D4-837A-464021CE41CB}" type="presOf" srcId="{7E076647-7353-439D-9C0A-1A4926A53115}" destId="{75399ED6-E31D-4063-A2C5-911BF548DBF2}" srcOrd="0" destOrd="0" presId="urn:microsoft.com/office/officeart/2005/8/layout/equation1"/>
    <dgm:cxn modelId="{59B79B0C-6D52-4B42-B392-40CBE40BE1F8}" type="presOf" srcId="{3C51C388-B776-4B9D-84C7-20BB8B3B1B38}" destId="{B99E2115-D9A9-4AC0-9DCE-35CA9735E846}" srcOrd="0" destOrd="0" presId="urn:microsoft.com/office/officeart/2005/8/layout/equation1"/>
    <dgm:cxn modelId="{8FE7D443-B693-445A-AC04-7BE68D70E76D}" srcId="{3C51C388-B776-4B9D-84C7-20BB8B3B1B38}" destId="{7E076647-7353-439D-9C0A-1A4926A53115}" srcOrd="2" destOrd="0" parTransId="{449A7156-E496-46BD-A8AF-ADBC97A39BD3}" sibTransId="{22F11B4D-68C4-4973-92F6-0D104E452A26}"/>
    <dgm:cxn modelId="{7E328442-A7C0-4092-94C1-FCB961648A42}" srcId="{3C51C388-B776-4B9D-84C7-20BB8B3B1B38}" destId="{07B0DF07-24A3-4FCE-B614-7E26C5794B4A}" srcOrd="0" destOrd="0" parTransId="{A0A3D048-DC41-4C68-8EB6-50DE5015E32E}" sibTransId="{97C7D33C-0B99-47B8-ADC8-BC4CE4ECD7B0}"/>
    <dgm:cxn modelId="{B1A5B7FB-A819-48B3-8B96-37E8AB6BF76E}" srcId="{3C51C388-B776-4B9D-84C7-20BB8B3B1B38}" destId="{DBE95942-E55C-4C9D-86A2-2F8DD2FCC2A0}" srcOrd="1" destOrd="0" parTransId="{FEAB6389-E392-45A3-916F-2BC20CC52E28}" sibTransId="{C8EE42E6-3328-4AE3-8115-3EA76C9C9FF8}"/>
    <dgm:cxn modelId="{A9B76B8B-41F5-4A15-9275-607DE544DF09}" type="presOf" srcId="{97C7D33C-0B99-47B8-ADC8-BC4CE4ECD7B0}" destId="{D3CD0B2D-7A83-46DB-9F82-50D271D03B6D}" srcOrd="0" destOrd="0" presId="urn:microsoft.com/office/officeart/2005/8/layout/equation1"/>
    <dgm:cxn modelId="{CECEAEB0-EA84-436D-87A3-8015E88F297A}" type="presOf" srcId="{C8EE42E6-3328-4AE3-8115-3EA76C9C9FF8}" destId="{4DFC795F-A18A-4F8B-A601-8042C5289176}" srcOrd="0" destOrd="0" presId="urn:microsoft.com/office/officeart/2005/8/layout/equation1"/>
    <dgm:cxn modelId="{1F2E5943-2535-4DD2-A4F1-61A88A7EF051}" type="presOf" srcId="{DBE95942-E55C-4C9D-86A2-2F8DD2FCC2A0}" destId="{CDA3A8F9-D970-4177-9DA2-B77E1FD93D40}" srcOrd="0" destOrd="0" presId="urn:microsoft.com/office/officeart/2005/8/layout/equation1"/>
    <dgm:cxn modelId="{32EC2889-B1FC-49A2-85C4-862987BE2C99}" type="presOf" srcId="{07B0DF07-24A3-4FCE-B614-7E26C5794B4A}" destId="{8B27D7A4-4624-474F-A679-347224DB19DD}" srcOrd="0" destOrd="0" presId="urn:microsoft.com/office/officeart/2005/8/layout/equation1"/>
    <dgm:cxn modelId="{6A717A46-EEC7-4E76-9940-4F0E42EA5977}" type="presParOf" srcId="{B99E2115-D9A9-4AC0-9DCE-35CA9735E846}" destId="{8B27D7A4-4624-474F-A679-347224DB19DD}" srcOrd="0" destOrd="0" presId="urn:microsoft.com/office/officeart/2005/8/layout/equation1"/>
    <dgm:cxn modelId="{2E7555E3-EF2F-49A9-8907-8E42BBC6BE7A}" type="presParOf" srcId="{B99E2115-D9A9-4AC0-9DCE-35CA9735E846}" destId="{63AF22E6-CCA3-4698-A3BC-0825322AB565}" srcOrd="1" destOrd="0" presId="urn:microsoft.com/office/officeart/2005/8/layout/equation1"/>
    <dgm:cxn modelId="{01AD739A-6672-49A7-9F66-F108E3DE164F}" type="presParOf" srcId="{B99E2115-D9A9-4AC0-9DCE-35CA9735E846}" destId="{D3CD0B2D-7A83-46DB-9F82-50D271D03B6D}" srcOrd="2" destOrd="0" presId="urn:microsoft.com/office/officeart/2005/8/layout/equation1"/>
    <dgm:cxn modelId="{BA84FF6E-5E0E-40CA-8475-D3A368E565A4}" type="presParOf" srcId="{B99E2115-D9A9-4AC0-9DCE-35CA9735E846}" destId="{AC601A38-E9A4-4A5E-964B-EB2759AD4DEA}" srcOrd="3" destOrd="0" presId="urn:microsoft.com/office/officeart/2005/8/layout/equation1"/>
    <dgm:cxn modelId="{A284A989-87A0-4AD8-A92D-06069E7B238D}" type="presParOf" srcId="{B99E2115-D9A9-4AC0-9DCE-35CA9735E846}" destId="{CDA3A8F9-D970-4177-9DA2-B77E1FD93D40}" srcOrd="4" destOrd="0" presId="urn:microsoft.com/office/officeart/2005/8/layout/equation1"/>
    <dgm:cxn modelId="{606DA941-05B0-4B04-9FEC-46496D2805DD}" type="presParOf" srcId="{B99E2115-D9A9-4AC0-9DCE-35CA9735E846}" destId="{ACEA790D-F957-43DA-A1CD-57CEB00CB5E4}" srcOrd="5" destOrd="0" presId="urn:microsoft.com/office/officeart/2005/8/layout/equation1"/>
    <dgm:cxn modelId="{966A1F32-55F1-46F1-98D9-0BCBD261D6E8}" type="presParOf" srcId="{B99E2115-D9A9-4AC0-9DCE-35CA9735E846}" destId="{4DFC795F-A18A-4F8B-A601-8042C5289176}" srcOrd="6" destOrd="0" presId="urn:microsoft.com/office/officeart/2005/8/layout/equation1"/>
    <dgm:cxn modelId="{27DCEEEB-BDE1-457E-8CCE-645B83D4463C}" type="presParOf" srcId="{B99E2115-D9A9-4AC0-9DCE-35CA9735E846}" destId="{CC4F7168-432D-4ABE-9DE8-1536F5817EB2}" srcOrd="7" destOrd="0" presId="urn:microsoft.com/office/officeart/2005/8/layout/equation1"/>
    <dgm:cxn modelId="{21742FD3-F85A-416C-8E09-9A94C09D3C42}" type="presParOf" srcId="{B99E2115-D9A9-4AC0-9DCE-35CA9735E846}" destId="{75399ED6-E31D-4063-A2C5-911BF548DBF2}"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7D7A4-4624-474F-A679-347224DB19DD}">
      <dsp:nvSpPr>
        <dsp:cNvPr id="0" name=""/>
        <dsp:cNvSpPr/>
      </dsp:nvSpPr>
      <dsp:spPr>
        <a:xfrm>
          <a:off x="1343" y="799139"/>
          <a:ext cx="1781113" cy="1781113"/>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Schedule of Charges</a:t>
          </a:r>
        </a:p>
      </dsp:txBody>
      <dsp:txXfrm>
        <a:off x="262181" y="1059977"/>
        <a:ext cx="1259437" cy="1259437"/>
      </dsp:txXfrm>
    </dsp:sp>
    <dsp:sp modelId="{D3CD0B2D-7A83-46DB-9F82-50D271D03B6D}">
      <dsp:nvSpPr>
        <dsp:cNvPr id="0" name=""/>
        <dsp:cNvSpPr/>
      </dsp:nvSpPr>
      <dsp:spPr>
        <a:xfrm>
          <a:off x="1927083" y="1173173"/>
          <a:ext cx="1033045" cy="1033045"/>
        </a:xfrm>
        <a:prstGeom prst="mathPlus">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2064013" y="1568209"/>
        <a:ext cx="759185" cy="242973"/>
      </dsp:txXfrm>
    </dsp:sp>
    <dsp:sp modelId="{CDA3A8F9-D970-4177-9DA2-B77E1FD93D40}">
      <dsp:nvSpPr>
        <dsp:cNvPr id="0" name=""/>
        <dsp:cNvSpPr/>
      </dsp:nvSpPr>
      <dsp:spPr>
        <a:xfrm>
          <a:off x="3104755" y="799139"/>
          <a:ext cx="1781113" cy="1781113"/>
        </a:xfrm>
        <a:prstGeom prst="ellipse">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Cap on Charges</a:t>
          </a:r>
        </a:p>
      </dsp:txBody>
      <dsp:txXfrm>
        <a:off x="3365593" y="1059977"/>
        <a:ext cx="1259437" cy="1259437"/>
      </dsp:txXfrm>
    </dsp:sp>
    <dsp:sp modelId="{4DFC795F-A18A-4F8B-A601-8042C5289176}">
      <dsp:nvSpPr>
        <dsp:cNvPr id="0" name=""/>
        <dsp:cNvSpPr/>
      </dsp:nvSpPr>
      <dsp:spPr>
        <a:xfrm>
          <a:off x="5030494" y="1173173"/>
          <a:ext cx="1033045" cy="1033045"/>
        </a:xfrm>
        <a:prstGeom prst="mathEqual">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a:off x="5167424" y="1385980"/>
        <a:ext cx="759185" cy="607431"/>
      </dsp:txXfrm>
    </dsp:sp>
    <dsp:sp modelId="{75399ED6-E31D-4063-A2C5-911BF548DBF2}">
      <dsp:nvSpPr>
        <dsp:cNvPr id="0" name=""/>
        <dsp:cNvSpPr/>
      </dsp:nvSpPr>
      <dsp:spPr>
        <a:xfrm>
          <a:off x="6208167" y="799139"/>
          <a:ext cx="1781113" cy="1781113"/>
        </a:xfrm>
        <a:prstGeom prst="ellipse">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a:solidFill>
                <a:schemeClr val="tx1"/>
              </a:solidFill>
            </a:rPr>
            <a:t>Imposition of Charges</a:t>
          </a:r>
        </a:p>
      </dsp:txBody>
      <dsp:txXfrm>
        <a:off x="6469005" y="1059977"/>
        <a:ext cx="1259437" cy="125943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3F77C98D-F2B8-4167-A947-DE9A2733E986}" type="datetimeFigureOut">
              <a:rPr lang="en-US" smtClean="0"/>
              <a:t>2/25/2020</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1BA11C09-F405-4767-8AC0-7EB7512BAA92}" type="slidenum">
              <a:rPr lang="en-US" smtClean="0"/>
              <a:t>‹#›</a:t>
            </a:fld>
            <a:endParaRPr lang="en-US"/>
          </a:p>
        </p:txBody>
      </p:sp>
    </p:spTree>
    <p:extLst>
      <p:ext uri="{BB962C8B-B14F-4D97-AF65-F5344CB8AC3E}">
        <p14:creationId xmlns:p14="http://schemas.microsoft.com/office/powerpoint/2010/main" val="3992035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32E656F-7137-4F65-8576-0F162A4ABA0B}" type="datetimeFigureOut">
              <a:rPr lang="en-US" smtClean="0"/>
              <a:t>2/25/2020</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95C3B10-7490-46B0-987E-D0115426F4C0}" type="slidenum">
              <a:rPr lang="en-US" smtClean="0"/>
              <a:t>‹#›</a:t>
            </a:fld>
            <a:endParaRPr lang="en-US"/>
          </a:p>
        </p:txBody>
      </p:sp>
    </p:spTree>
    <p:extLst>
      <p:ext uri="{BB962C8B-B14F-4D97-AF65-F5344CB8AC3E}">
        <p14:creationId xmlns:p14="http://schemas.microsoft.com/office/powerpoint/2010/main" val="3834893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C3B10-7490-46B0-987E-D0115426F4C0}" type="slidenum">
              <a:rPr lang="en-US" smtClean="0"/>
              <a:t>6</a:t>
            </a:fld>
            <a:endParaRPr lang="en-US"/>
          </a:p>
        </p:txBody>
      </p:sp>
    </p:spTree>
    <p:extLst>
      <p:ext uri="{BB962C8B-B14F-4D97-AF65-F5344CB8AC3E}">
        <p14:creationId xmlns:p14="http://schemas.microsoft.com/office/powerpoint/2010/main" val="2837327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C3B10-7490-46B0-987E-D0115426F4C0}" type="slidenum">
              <a:rPr lang="en-US" smtClean="0"/>
              <a:t>8</a:t>
            </a:fld>
            <a:endParaRPr lang="en-US"/>
          </a:p>
        </p:txBody>
      </p:sp>
    </p:spTree>
    <p:extLst>
      <p:ext uri="{BB962C8B-B14F-4D97-AF65-F5344CB8AC3E}">
        <p14:creationId xmlns:p14="http://schemas.microsoft.com/office/powerpoint/2010/main" val="43543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C3B10-7490-46B0-987E-D0115426F4C0}" type="slidenum">
              <a:rPr lang="en-US" smtClean="0"/>
              <a:t>9</a:t>
            </a:fld>
            <a:endParaRPr lang="en-US"/>
          </a:p>
        </p:txBody>
      </p:sp>
    </p:spTree>
    <p:extLst>
      <p:ext uri="{BB962C8B-B14F-4D97-AF65-F5344CB8AC3E}">
        <p14:creationId xmlns:p14="http://schemas.microsoft.com/office/powerpoint/2010/main" val="154735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C3B10-7490-46B0-987E-D0115426F4C0}" type="slidenum">
              <a:rPr lang="en-US" smtClean="0"/>
              <a:t>16</a:t>
            </a:fld>
            <a:endParaRPr lang="en-US"/>
          </a:p>
        </p:txBody>
      </p:sp>
    </p:spTree>
    <p:extLst>
      <p:ext uri="{BB962C8B-B14F-4D97-AF65-F5344CB8AC3E}">
        <p14:creationId xmlns:p14="http://schemas.microsoft.com/office/powerpoint/2010/main" val="472845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C3B10-7490-46B0-987E-D0115426F4C0}" type="slidenum">
              <a:rPr lang="en-US" smtClean="0"/>
              <a:t>18</a:t>
            </a:fld>
            <a:endParaRPr lang="en-US"/>
          </a:p>
        </p:txBody>
      </p:sp>
    </p:spTree>
    <p:extLst>
      <p:ext uri="{BB962C8B-B14F-4D97-AF65-F5344CB8AC3E}">
        <p14:creationId xmlns:p14="http://schemas.microsoft.com/office/powerpoint/2010/main" val="283645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7299" indent="-298961" eaLnBrk="0" hangingPunct="0">
              <a:spcBef>
                <a:spcPct val="30000"/>
              </a:spcBef>
              <a:defRPr sz="1200">
                <a:solidFill>
                  <a:schemeClr val="tx1"/>
                </a:solidFill>
                <a:latin typeface="Calibri" pitchFamily="34" charset="0"/>
              </a:defRPr>
            </a:lvl2pPr>
            <a:lvl3pPr marL="1195843" indent="-239168" eaLnBrk="0" hangingPunct="0">
              <a:spcBef>
                <a:spcPct val="30000"/>
              </a:spcBef>
              <a:defRPr sz="1200">
                <a:solidFill>
                  <a:schemeClr val="tx1"/>
                </a:solidFill>
                <a:latin typeface="Calibri" pitchFamily="34" charset="0"/>
              </a:defRPr>
            </a:lvl3pPr>
            <a:lvl4pPr marL="1674180" indent="-239168" eaLnBrk="0" hangingPunct="0">
              <a:spcBef>
                <a:spcPct val="30000"/>
              </a:spcBef>
              <a:defRPr sz="1200">
                <a:solidFill>
                  <a:schemeClr val="tx1"/>
                </a:solidFill>
                <a:latin typeface="Calibri" pitchFamily="34" charset="0"/>
              </a:defRPr>
            </a:lvl4pPr>
            <a:lvl5pPr marL="2152518" indent="-239168" eaLnBrk="0" hangingPunct="0">
              <a:spcBef>
                <a:spcPct val="30000"/>
              </a:spcBef>
              <a:defRPr sz="1200">
                <a:solidFill>
                  <a:schemeClr val="tx1"/>
                </a:solidFill>
                <a:latin typeface="Calibri" pitchFamily="34" charset="0"/>
              </a:defRPr>
            </a:lvl5pPr>
            <a:lvl6pPr marL="2630855" indent="-239168" eaLnBrk="0" fontAlgn="base" hangingPunct="0">
              <a:spcBef>
                <a:spcPct val="30000"/>
              </a:spcBef>
              <a:spcAft>
                <a:spcPct val="0"/>
              </a:spcAft>
              <a:defRPr sz="1200">
                <a:solidFill>
                  <a:schemeClr val="tx1"/>
                </a:solidFill>
                <a:latin typeface="Calibri" pitchFamily="34" charset="0"/>
              </a:defRPr>
            </a:lvl6pPr>
            <a:lvl7pPr marL="3109191" indent="-239168" eaLnBrk="0" fontAlgn="base" hangingPunct="0">
              <a:spcBef>
                <a:spcPct val="30000"/>
              </a:spcBef>
              <a:spcAft>
                <a:spcPct val="0"/>
              </a:spcAft>
              <a:defRPr sz="1200">
                <a:solidFill>
                  <a:schemeClr val="tx1"/>
                </a:solidFill>
                <a:latin typeface="Calibri" pitchFamily="34" charset="0"/>
              </a:defRPr>
            </a:lvl7pPr>
            <a:lvl8pPr marL="3587530" indent="-239168" eaLnBrk="0" fontAlgn="base" hangingPunct="0">
              <a:spcBef>
                <a:spcPct val="30000"/>
              </a:spcBef>
              <a:spcAft>
                <a:spcPct val="0"/>
              </a:spcAft>
              <a:defRPr sz="1200">
                <a:solidFill>
                  <a:schemeClr val="tx1"/>
                </a:solidFill>
                <a:latin typeface="Calibri" pitchFamily="34" charset="0"/>
              </a:defRPr>
            </a:lvl8pPr>
            <a:lvl9pPr marL="4065867" indent="-23916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2A13CE8-6678-4D25-82D4-20830DAD30EB}" type="slidenum">
              <a:rPr lang="en-US" altLang="en-US" smtClean="0"/>
              <a:pPr eaLnBrk="1" hangingPunct="1">
                <a:spcBef>
                  <a:spcPct val="0"/>
                </a:spcBef>
              </a:pPr>
              <a:t>21</a:t>
            </a:fld>
            <a:endParaRPr lang="en-US" altLang="en-US" dirty="0"/>
          </a:p>
        </p:txBody>
      </p:sp>
      <p:sp>
        <p:nvSpPr>
          <p:cNvPr id="58372" name="Rectangle 6"/>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24916">
              <a:defRPr/>
            </a:pPr>
            <a:endParaRPr lang="en-US" sz="1400" dirty="0">
              <a:solidFill>
                <a:schemeClr val="accent4"/>
              </a:solidFill>
            </a:endParaRPr>
          </a:p>
        </p:txBody>
      </p:sp>
      <p:sp>
        <p:nvSpPr>
          <p:cNvPr id="2" name="Footer Placeholder 1"/>
          <p:cNvSpPr>
            <a:spLocks noGrp="1"/>
          </p:cNvSpPr>
          <p:nvPr>
            <p:ph type="ftr" sz="quarter" idx="10"/>
          </p:nvPr>
        </p:nvSpPr>
        <p:spPr/>
        <p:txBody>
          <a:bodyPr/>
          <a:lstStyle/>
          <a:p>
            <a:pPr>
              <a:defRPr/>
            </a:pPr>
            <a:r>
              <a:rPr lang="en-US" dirty="0"/>
              <a:t>Fiscal Health: Systems to Sustainability</a:t>
            </a:r>
          </a:p>
        </p:txBody>
      </p:sp>
    </p:spTree>
    <p:extLst>
      <p:ext uri="{BB962C8B-B14F-4D97-AF65-F5344CB8AC3E}">
        <p14:creationId xmlns:p14="http://schemas.microsoft.com/office/powerpoint/2010/main" val="38376381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38132" y="3556765"/>
            <a:ext cx="6920067" cy="917427"/>
          </a:xfrm>
          <a:prstGeom prst="rect">
            <a:avLst/>
          </a:prstGeom>
        </p:spPr>
        <p:txBody>
          <a:bodyPr>
            <a:normAutofit/>
          </a:bodyPr>
          <a:lstStyle>
            <a:lvl1pPr algn="l">
              <a:defRPr sz="4000" b="1" i="0" baseline="0">
                <a:solidFill>
                  <a:srgbClr val="434445"/>
                </a:solidFill>
                <a:latin typeface="Arial"/>
                <a:cs typeface="Arial"/>
              </a:defRPr>
            </a:lvl1pPr>
          </a:lstStyle>
          <a:p>
            <a:r>
              <a:rPr lang="en-US" dirty="0"/>
              <a:t>TITLE GOES HERE</a:t>
            </a:r>
          </a:p>
        </p:txBody>
      </p:sp>
      <p:sp>
        <p:nvSpPr>
          <p:cNvPr id="3" name="Subtitle 2"/>
          <p:cNvSpPr>
            <a:spLocks noGrp="1"/>
          </p:cNvSpPr>
          <p:nvPr>
            <p:ph type="subTitle" idx="1" hasCustomPrompt="1"/>
          </p:nvPr>
        </p:nvSpPr>
        <p:spPr>
          <a:xfrm>
            <a:off x="1538132" y="4598087"/>
            <a:ext cx="6400800" cy="696975"/>
          </a:xfrm>
          <a:prstGeom prst="rect">
            <a:avLst/>
          </a:prstGeom>
        </p:spPr>
        <p:txBody>
          <a:bodyPr>
            <a:normAutofit/>
          </a:bodyPr>
          <a:lstStyle>
            <a:lvl1pPr marL="0" indent="0" algn="l">
              <a:buNone/>
              <a:defRPr sz="2400" b="0" i="0" baseline="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Tree>
    <p:extLst>
      <p:ext uri="{BB962C8B-B14F-4D97-AF65-F5344CB8AC3E}">
        <p14:creationId xmlns:p14="http://schemas.microsoft.com/office/powerpoint/2010/main" val="1465004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286392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2660239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525963"/>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fld id="{148A7D9C-E1AC-4650-B350-ADD842883F01}" type="datetimeFigureOut">
              <a:rPr lang="en-US" smtClean="0"/>
              <a:t>2/25/2020</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fld id="{C5CB30D6-3D89-4EED-891D-08118EBA3727}" type="slidenum">
              <a:rPr lang="en-US" smtClean="0"/>
              <a:t>‹#›</a:t>
            </a:fld>
            <a:endParaRPr lang="en-US"/>
          </a:p>
        </p:txBody>
      </p:sp>
      <p:sp>
        <p:nvSpPr>
          <p:cNvPr id="7" name="Title 6"/>
          <p:cNvSpPr>
            <a:spLocks noGrp="1"/>
          </p:cNvSpPr>
          <p:nvPr>
            <p:ph type="title"/>
          </p:nvPr>
        </p:nvSpPr>
        <p:spPr>
          <a:xfrm>
            <a:off x="457200" y="274638"/>
            <a:ext cx="8229600" cy="1143000"/>
          </a:xfrm>
          <a:prstGeom prst="rect">
            <a:avLst/>
          </a:prstGeom>
        </p:spPr>
        <p:txBody>
          <a:bodyPr rtlCol="0"/>
          <a:lstStyle/>
          <a:p>
            <a:r>
              <a:rPr kumimoji="0" lang="en-US"/>
              <a:t>Click to edit Master title style</a:t>
            </a:r>
          </a:p>
        </p:txBody>
      </p:sp>
    </p:spTree>
    <p:extLst>
      <p:ext uri="{BB962C8B-B14F-4D97-AF65-F5344CB8AC3E}">
        <p14:creationId xmlns:p14="http://schemas.microsoft.com/office/powerpoint/2010/main" val="1540224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74523"/>
          </a:xfrm>
          <a:prstGeom prst="rect">
            <a:avLst/>
          </a:prstGeom>
        </p:spPr>
        <p:txBody>
          <a:bodyPr/>
          <a:lstStyle>
            <a:lvl1pPr algn="l">
              <a:defRPr sz="4000" b="1" i="0" u="none" cap="all" baseline="0">
                <a:solidFill>
                  <a:srgbClr val="434445"/>
                </a:solidFill>
                <a:latin typeface="Arial"/>
                <a:cs typeface="Arial"/>
              </a:defRPr>
            </a:lvl1pPr>
          </a:lstStyle>
          <a:p>
            <a:r>
              <a:rPr lang="en-US" dirty="0"/>
              <a:t>SECTION TITLE GOES HERE</a:t>
            </a:r>
          </a:p>
        </p:txBody>
      </p:sp>
      <p:sp>
        <p:nvSpPr>
          <p:cNvPr id="3" name="Content Placeholder 2"/>
          <p:cNvSpPr>
            <a:spLocks noGrp="1"/>
          </p:cNvSpPr>
          <p:nvPr>
            <p:ph idx="1" hasCustomPrompt="1"/>
          </p:nvPr>
        </p:nvSpPr>
        <p:spPr>
          <a:xfrm>
            <a:off x="457200" y="3220437"/>
            <a:ext cx="8229600" cy="2307628"/>
          </a:xfrm>
          <a:prstGeom prst="rect">
            <a:avLst/>
          </a:prstGeom>
        </p:spPr>
        <p:txBody>
          <a:bodyPr/>
          <a:lstStyle>
            <a:lvl1pPr marL="548640" indent="-182880">
              <a:buClr>
                <a:srgbClr val="AC0D1C"/>
              </a:buClr>
              <a:buSzPct val="75000"/>
              <a:buFont typeface="Arial"/>
              <a:buChar char="•"/>
              <a:defRPr sz="1800" b="0" i="0">
                <a:latin typeface="Arial"/>
                <a:cs typeface="Arial"/>
              </a:defRPr>
            </a:lvl1pPr>
            <a:lvl2pPr marL="914400" indent="-182880">
              <a:buClr>
                <a:srgbClr val="AC0D1C"/>
              </a:buClr>
              <a:defRPr sz="1800" b="0" i="0">
                <a:solidFill>
                  <a:schemeClr val="tx1">
                    <a:lumMod val="50000"/>
                    <a:lumOff val="50000"/>
                  </a:schemeClr>
                </a:solidFill>
                <a:latin typeface="Arial"/>
                <a:cs typeface="Arial"/>
              </a:defRPr>
            </a:lvl2pPr>
            <a:lvl3pPr marL="1188720" indent="-182880">
              <a:buClr>
                <a:srgbClr val="AC0D1C"/>
              </a:buClr>
              <a:buSzPct val="50000"/>
              <a:buFont typeface="Wingdings" charset="2"/>
              <a:buChar char="v"/>
              <a:defRPr sz="1800" b="0" i="0">
                <a:solidFill>
                  <a:schemeClr val="tx1">
                    <a:lumMod val="50000"/>
                    <a:lumOff val="50000"/>
                  </a:schemeClr>
                </a:solidFill>
                <a:latin typeface="Arial"/>
                <a:cs typeface="Arial"/>
              </a:defRPr>
            </a:lvl3pPr>
            <a:lvl4pPr marL="1463040" indent="-182880">
              <a:buClr>
                <a:srgbClr val="AC0D1C"/>
              </a:buClr>
              <a:buSzPct val="75000"/>
              <a:buFont typeface="Wingdings" charset="2"/>
              <a:buChar char="Ø"/>
              <a:defRPr sz="1800" b="0" i="0">
                <a:solidFill>
                  <a:schemeClr val="tx1">
                    <a:lumMod val="50000"/>
                    <a:lumOff val="50000"/>
                  </a:schemeClr>
                </a:solidFill>
                <a:latin typeface="Arial"/>
                <a:cs typeface="Arial"/>
              </a:defRPr>
            </a:lvl4pPr>
            <a:lvl5pPr marL="1737360" indent="-182880">
              <a:buClr>
                <a:srgbClr val="AC0D1C"/>
              </a:buClr>
              <a:buSzPct val="75000"/>
              <a:defRPr sz="1800" b="0" i="0">
                <a:solidFill>
                  <a:schemeClr val="tx1">
                    <a:lumMod val="50000"/>
                    <a:lumOff val="50000"/>
                  </a:schemeClr>
                </a:solidFill>
                <a:latin typeface="Arial"/>
                <a:cs typeface="Arial"/>
              </a:defRPr>
            </a:lvl5pPr>
          </a:lstStyle>
          <a:p>
            <a:pPr lvl="0"/>
            <a:r>
              <a:rPr lang="en-US" dirty="0"/>
              <a:t>Example of bullet treatment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hasCustomPrompt="1"/>
          </p:nvPr>
        </p:nvSpPr>
        <p:spPr>
          <a:xfrm>
            <a:off x="457200" y="1453991"/>
            <a:ext cx="8229600" cy="426786"/>
          </a:xfrm>
          <a:prstGeom prst="rect">
            <a:avLst/>
          </a:prstGeom>
        </p:spPr>
        <p:txBody>
          <a:bodyPr/>
          <a:lstStyle>
            <a:lvl1pPr marL="0" indent="0">
              <a:buNone/>
              <a:defRPr sz="2600" b="1" i="0" cap="all">
                <a:solidFill>
                  <a:srgbClr val="AC0D1C"/>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SECTION HEADER </a:t>
            </a:r>
          </a:p>
        </p:txBody>
      </p:sp>
      <p:sp>
        <p:nvSpPr>
          <p:cNvPr id="8" name="Content Placeholder 2"/>
          <p:cNvSpPr>
            <a:spLocks noGrp="1"/>
          </p:cNvSpPr>
          <p:nvPr>
            <p:ph idx="14" hasCustomPrompt="1"/>
          </p:nvPr>
        </p:nvSpPr>
        <p:spPr>
          <a:xfrm>
            <a:off x="457200" y="2009377"/>
            <a:ext cx="8229600" cy="1082886"/>
          </a:xfrm>
          <a:prstGeom prst="rect">
            <a:avLst/>
          </a:prstGeom>
        </p:spPr>
        <p:txBody>
          <a:bodyPr/>
          <a:lstStyle>
            <a:lvl1pPr marL="0" indent="0">
              <a:buNone/>
              <a:defRPr sz="1800" b="0" i="0" baseline="0">
                <a:solidFill>
                  <a:schemeClr val="tx1"/>
                </a:solidFill>
                <a:latin typeface="Arial"/>
                <a:cs typeface="Arial"/>
              </a:defRPr>
            </a:lvl1pPr>
            <a:lvl2pPr marL="457200" indent="0">
              <a:buNone/>
              <a:defRPr b="0" i="0">
                <a:latin typeface="Arial"/>
                <a:cs typeface="Arial"/>
              </a:defRPr>
            </a:lvl2pPr>
            <a:lvl3pPr>
              <a:defRPr b="0" i="0">
                <a:latin typeface="Arial"/>
                <a:cs typeface="Arial"/>
              </a:defRPr>
            </a:lvl3pPr>
            <a:lvl4pPr>
              <a:defRPr b="0" i="0">
                <a:latin typeface="Arial"/>
                <a:cs typeface="Arial"/>
              </a:defRPr>
            </a:lvl4pPr>
            <a:lvl5pPr>
              <a:defRPr b="0" i="0">
                <a:latin typeface="Arial"/>
                <a:cs typeface="Arial"/>
              </a:defRPr>
            </a:lvl5pPr>
          </a:lstStyle>
          <a:p>
            <a:pPr lvl="0"/>
            <a:r>
              <a:rPr lang="en-US" dirty="0"/>
              <a:t>Body copy goes here</a:t>
            </a:r>
          </a:p>
        </p:txBody>
      </p:sp>
    </p:spTree>
    <p:extLst>
      <p:ext uri="{BB962C8B-B14F-4D97-AF65-F5344CB8AC3E}">
        <p14:creationId xmlns:p14="http://schemas.microsoft.com/office/powerpoint/2010/main" val="2246419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3344610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3558986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65106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82816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1694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2532753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F38E57C-A788-F747-9550-6A69924AC59D}" type="datetimeFigureOut">
              <a:rPr lang="en-US" smtClean="0"/>
              <a:t>2/25/2020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895E675-C0F5-6543-8E50-2814DA1C8B6E}" type="slidenum">
              <a:rPr lang="en-US" smtClean="0"/>
              <a:t>‹#›</a:t>
            </a:fld>
            <a:endParaRPr lang="en-US"/>
          </a:p>
        </p:txBody>
      </p:sp>
    </p:spTree>
    <p:extLst>
      <p:ext uri="{BB962C8B-B14F-4D97-AF65-F5344CB8AC3E}">
        <p14:creationId xmlns:p14="http://schemas.microsoft.com/office/powerpoint/2010/main" val="313918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334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8132" y="3556765"/>
            <a:ext cx="6920067" cy="1504632"/>
          </a:xfrm>
        </p:spPr>
        <p:txBody>
          <a:bodyPr>
            <a:normAutofit/>
          </a:bodyPr>
          <a:lstStyle/>
          <a:p>
            <a:pPr algn="ctr"/>
            <a:r>
              <a:rPr lang="en-US" dirty="0"/>
              <a:t>Program Income &amp; Imposition of Charges</a:t>
            </a:r>
          </a:p>
        </p:txBody>
      </p:sp>
    </p:spTree>
    <p:extLst>
      <p:ext uri="{BB962C8B-B14F-4D97-AF65-F5344CB8AC3E}">
        <p14:creationId xmlns:p14="http://schemas.microsoft.com/office/powerpoint/2010/main" val="206013805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imposition of charges</a:t>
            </a:r>
            <a:endParaRPr lang="en-US" dirty="0"/>
          </a:p>
        </p:txBody>
      </p:sp>
      <p:sp>
        <p:nvSpPr>
          <p:cNvPr id="4" name="Content Placeholder 3"/>
          <p:cNvSpPr>
            <a:spLocks noGrp="1"/>
          </p:cNvSpPr>
          <p:nvPr>
            <p:ph idx="1"/>
          </p:nvPr>
        </p:nvSpPr>
        <p:spPr>
          <a:xfrm>
            <a:off x="409074" y="1124335"/>
            <a:ext cx="8229600" cy="4266582"/>
          </a:xfrm>
        </p:spPr>
        <p:txBody>
          <a:bodyPr/>
          <a:lstStyle/>
          <a:p>
            <a:pPr>
              <a:lnSpc>
                <a:spcPct val="150000"/>
              </a:lnSpc>
              <a:buFont typeface="Wingdings" panose="05000000000000000000" pitchFamily="2" charset="2"/>
              <a:buChar char="ü"/>
            </a:pPr>
            <a:r>
              <a:rPr lang="en-US" sz="2600" dirty="0"/>
              <a:t>RW Patients  ≤ 100% FPL </a:t>
            </a:r>
            <a:r>
              <a:rPr lang="en-US" sz="2600" b="1" dirty="0"/>
              <a:t>Not</a:t>
            </a:r>
            <a:r>
              <a:rPr lang="en-US" sz="2600" dirty="0"/>
              <a:t> charged any fee</a:t>
            </a:r>
          </a:p>
          <a:p>
            <a:pPr>
              <a:lnSpc>
                <a:spcPct val="150000"/>
              </a:lnSpc>
              <a:buFont typeface="Wingdings" panose="05000000000000000000" pitchFamily="2" charset="2"/>
              <a:buChar char="ü"/>
            </a:pPr>
            <a:r>
              <a:rPr lang="en-US" sz="2600" dirty="0"/>
              <a:t>RW Patients above ≥ 100% FPL  </a:t>
            </a:r>
            <a:r>
              <a:rPr lang="en-US" sz="2600" b="1" dirty="0"/>
              <a:t>Charged</a:t>
            </a:r>
            <a:r>
              <a:rPr lang="en-US" sz="2600" dirty="0"/>
              <a:t> </a:t>
            </a:r>
          </a:p>
          <a:p>
            <a:pPr>
              <a:lnSpc>
                <a:spcPct val="150000"/>
              </a:lnSpc>
              <a:buFont typeface="Wingdings" panose="05000000000000000000" pitchFamily="2" charset="2"/>
              <a:buChar char="ü"/>
            </a:pPr>
            <a:r>
              <a:rPr lang="en-US" sz="2600" dirty="0"/>
              <a:t>Establish </a:t>
            </a:r>
            <a:r>
              <a:rPr lang="en-US" sz="2600" dirty="0" smtClean="0"/>
              <a:t>system </a:t>
            </a:r>
            <a:r>
              <a:rPr lang="en-US" sz="2600" dirty="0"/>
              <a:t>to </a:t>
            </a:r>
            <a:r>
              <a:rPr lang="en-US" sz="2600" b="1" dirty="0"/>
              <a:t>track imposed </a:t>
            </a:r>
            <a:r>
              <a:rPr lang="en-US" sz="2600" dirty="0"/>
              <a:t>charges</a:t>
            </a:r>
          </a:p>
          <a:p>
            <a:pPr>
              <a:lnSpc>
                <a:spcPct val="150000"/>
              </a:lnSpc>
              <a:buFont typeface="Wingdings" panose="05000000000000000000" pitchFamily="2" charset="2"/>
              <a:buChar char="ü"/>
            </a:pPr>
            <a:r>
              <a:rPr lang="en-US" sz="2600" dirty="0" smtClean="0"/>
              <a:t>Track </a:t>
            </a:r>
            <a:r>
              <a:rPr lang="en-US" sz="2600" b="1" dirty="0"/>
              <a:t>Patients reported </a:t>
            </a:r>
            <a:r>
              <a:rPr lang="en-US" sz="2600" dirty="0"/>
              <a:t>Charges</a:t>
            </a:r>
          </a:p>
          <a:p>
            <a:pPr>
              <a:lnSpc>
                <a:spcPct val="150000"/>
              </a:lnSpc>
              <a:buFont typeface="Wingdings" panose="05000000000000000000" pitchFamily="2" charset="2"/>
              <a:buChar char="ü"/>
            </a:pPr>
            <a:r>
              <a:rPr lang="en-US" sz="2600" dirty="0"/>
              <a:t>Establish </a:t>
            </a:r>
            <a:r>
              <a:rPr lang="en-US" sz="2600" b="1" dirty="0" smtClean="0"/>
              <a:t>Cap</a:t>
            </a:r>
            <a:r>
              <a:rPr lang="en-US" sz="2600" dirty="0" smtClean="0"/>
              <a:t> on imposed </a:t>
            </a:r>
            <a:r>
              <a:rPr lang="en-US" sz="2600" dirty="0"/>
              <a:t>charges</a:t>
            </a:r>
          </a:p>
          <a:p>
            <a:pPr>
              <a:lnSpc>
                <a:spcPct val="150000"/>
              </a:lnSpc>
              <a:buFont typeface="Wingdings" panose="05000000000000000000" pitchFamily="2" charset="2"/>
              <a:buChar char="ü"/>
            </a:pPr>
            <a:r>
              <a:rPr lang="en-US" sz="2600" dirty="0"/>
              <a:t>Ensure </a:t>
            </a:r>
            <a:r>
              <a:rPr lang="en-US" sz="2600" dirty="0" smtClean="0"/>
              <a:t>provision of service regardless </a:t>
            </a:r>
            <a:r>
              <a:rPr lang="en-US" sz="2600" dirty="0"/>
              <a:t>of ability to </a:t>
            </a:r>
            <a:r>
              <a:rPr lang="en-US" sz="2600" dirty="0" smtClean="0"/>
              <a:t>pay</a:t>
            </a:r>
            <a:endParaRPr lang="en-US" sz="2600" dirty="0"/>
          </a:p>
        </p:txBody>
      </p:sp>
      <p:sp>
        <p:nvSpPr>
          <p:cNvPr id="7" name="Content Placeholder 6"/>
          <p:cNvSpPr>
            <a:spLocks noGrp="1"/>
          </p:cNvSpPr>
          <p:nvPr>
            <p:ph idx="14"/>
          </p:nvPr>
        </p:nvSpPr>
        <p:spPr/>
        <p:txBody>
          <a:bodyPr/>
          <a:lstStyle/>
          <a:p>
            <a:endParaRPr lang="en-US" dirty="0"/>
          </a:p>
          <a:p>
            <a:endParaRPr lang="en-US" b="1" dirty="0"/>
          </a:p>
        </p:txBody>
      </p:sp>
    </p:spTree>
    <p:extLst>
      <p:ext uri="{BB962C8B-B14F-4D97-AF65-F5344CB8AC3E}">
        <p14:creationId xmlns:p14="http://schemas.microsoft.com/office/powerpoint/2010/main" val="9449242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474"/>
            <a:ext cx="8229600" cy="774523"/>
          </a:xfrm>
        </p:spPr>
        <p:txBody>
          <a:bodyPr/>
          <a:lstStyle/>
          <a:p>
            <a:r>
              <a:rPr lang="en-US" dirty="0"/>
              <a:t> </a:t>
            </a:r>
            <a:r>
              <a:rPr lang="en-US" sz="3600" dirty="0"/>
              <a:t> </a:t>
            </a:r>
          </a:p>
        </p:txBody>
      </p:sp>
      <p:sp>
        <p:nvSpPr>
          <p:cNvPr id="4" name="Content Placeholder 3"/>
          <p:cNvSpPr>
            <a:spLocks noGrp="1"/>
          </p:cNvSpPr>
          <p:nvPr>
            <p:ph idx="1"/>
          </p:nvPr>
        </p:nvSpPr>
        <p:spPr>
          <a:xfrm>
            <a:off x="409074" y="1124334"/>
            <a:ext cx="8229600" cy="4899207"/>
          </a:xfrm>
        </p:spPr>
        <p:txBody>
          <a:bodyPr/>
          <a:lstStyle/>
          <a:p>
            <a:r>
              <a:rPr lang="en-US" sz="2600" b="1" dirty="0"/>
              <a:t>Fee Schedule:</a:t>
            </a:r>
            <a:r>
              <a:rPr lang="en-US" sz="2600" dirty="0"/>
              <a:t> complete listing of billable services and their associated fees based on locally prevailing rates or charges ( Not required by Ryan White Legislation but considered best </a:t>
            </a:r>
            <a:r>
              <a:rPr lang="en-US" sz="2600" dirty="0" smtClean="0"/>
              <a:t>practice</a:t>
            </a:r>
          </a:p>
          <a:p>
            <a:pPr marL="365760" indent="0">
              <a:buNone/>
            </a:pPr>
            <a:endParaRPr lang="en-US" sz="1400" dirty="0"/>
          </a:p>
          <a:p>
            <a:r>
              <a:rPr lang="en-US" sz="2600" b="1" dirty="0"/>
              <a:t>Schedule of charges: </a:t>
            </a:r>
            <a:r>
              <a:rPr lang="en-US" sz="2600" dirty="0"/>
              <a:t>fees imposed on the patient for services based on the patient’s annual gross income.  A schedule of charges may take the form of a flat rate or a varying rate (e.g. sliding fee scale</a:t>
            </a:r>
            <a:r>
              <a:rPr lang="en-US" sz="2600" dirty="0" smtClean="0"/>
              <a:t>).</a:t>
            </a:r>
          </a:p>
          <a:p>
            <a:pPr marL="365760" indent="0">
              <a:buNone/>
            </a:pPr>
            <a:endParaRPr lang="en-US" sz="1400" dirty="0"/>
          </a:p>
          <a:p>
            <a:r>
              <a:rPr lang="en-US" sz="2600" b="1" dirty="0"/>
              <a:t>Nominal Charge: </a:t>
            </a:r>
            <a:r>
              <a:rPr lang="en-US" sz="2600" dirty="0"/>
              <a:t>fee greater than zero.</a:t>
            </a:r>
            <a:br>
              <a:rPr lang="en-US" sz="2600" dirty="0"/>
            </a:br>
            <a:endParaRPr lang="en-US" sz="2600" dirty="0"/>
          </a:p>
        </p:txBody>
      </p:sp>
      <p:sp>
        <p:nvSpPr>
          <p:cNvPr id="8" name="Title 1"/>
          <p:cNvSpPr txBox="1">
            <a:spLocks/>
          </p:cNvSpPr>
          <p:nvPr/>
        </p:nvSpPr>
        <p:spPr>
          <a:xfrm>
            <a:off x="617764" y="4188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z="3600" dirty="0"/>
              <a:t>imposition of </a:t>
            </a:r>
            <a:r>
              <a:rPr lang="en-US" sz="3600" dirty="0" smtClean="0"/>
              <a:t>charges cont’d</a:t>
            </a:r>
            <a:endParaRPr lang="en-US" sz="3600" dirty="0"/>
          </a:p>
        </p:txBody>
      </p:sp>
      <p:sp>
        <p:nvSpPr>
          <p:cNvPr id="9" name="Title 1"/>
          <p:cNvSpPr txBox="1">
            <a:spLocks/>
          </p:cNvSpPr>
          <p:nvPr/>
        </p:nvSpPr>
        <p:spPr>
          <a:xfrm>
            <a:off x="762000" y="5712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
        <p:nvSpPr>
          <p:cNvPr id="10" name="Title 1"/>
          <p:cNvSpPr txBox="1">
            <a:spLocks/>
          </p:cNvSpPr>
          <p:nvPr/>
        </p:nvSpPr>
        <p:spPr>
          <a:xfrm>
            <a:off x="914400" y="7236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
        <p:nvSpPr>
          <p:cNvPr id="11" name="Title 1"/>
          <p:cNvSpPr txBox="1">
            <a:spLocks/>
          </p:cNvSpPr>
          <p:nvPr/>
        </p:nvSpPr>
        <p:spPr>
          <a:xfrm>
            <a:off x="1066800" y="8760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Tree>
    <p:extLst>
      <p:ext uri="{BB962C8B-B14F-4D97-AF65-F5344CB8AC3E}">
        <p14:creationId xmlns:p14="http://schemas.microsoft.com/office/powerpoint/2010/main" val="12973612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474"/>
            <a:ext cx="8229600" cy="774523"/>
          </a:xfrm>
        </p:spPr>
        <p:txBody>
          <a:bodyPr/>
          <a:lstStyle/>
          <a:p>
            <a:r>
              <a:rPr lang="en-US" dirty="0"/>
              <a:t> </a:t>
            </a:r>
            <a:r>
              <a:rPr lang="en-US" sz="3600" dirty="0"/>
              <a:t> </a:t>
            </a:r>
          </a:p>
        </p:txBody>
      </p:sp>
      <p:sp>
        <p:nvSpPr>
          <p:cNvPr id="4" name="Content Placeholder 3"/>
          <p:cNvSpPr>
            <a:spLocks noGrp="1"/>
          </p:cNvSpPr>
          <p:nvPr>
            <p:ph idx="1"/>
          </p:nvPr>
        </p:nvSpPr>
        <p:spPr>
          <a:xfrm>
            <a:off x="409074" y="1124334"/>
            <a:ext cx="8229600" cy="4899207"/>
          </a:xfrm>
        </p:spPr>
        <p:txBody>
          <a:bodyPr/>
          <a:lstStyle/>
          <a:p>
            <a:r>
              <a:rPr lang="en-US" sz="2700" b="1" dirty="0"/>
              <a:t>Cap on charges:  </a:t>
            </a:r>
            <a:r>
              <a:rPr lang="en-US" sz="2700" dirty="0"/>
              <a:t>limitation on aggregate charges imposed during the calendar year based on RW patient’s annual gross income. All fees are waived once the limit on annual aggregate charges is reached for that calendar year</a:t>
            </a:r>
            <a:r>
              <a:rPr lang="en-US" sz="2700" dirty="0" smtClean="0"/>
              <a:t>.</a:t>
            </a:r>
          </a:p>
          <a:p>
            <a:pPr marL="365760" indent="0">
              <a:buNone/>
            </a:pPr>
            <a:r>
              <a:rPr lang="en-US" sz="2700" dirty="0"/>
              <a:t> </a:t>
            </a:r>
          </a:p>
          <a:p>
            <a:pPr lvl="0"/>
            <a:r>
              <a:rPr lang="en-US" sz="2700" b="1" dirty="0"/>
              <a:t>Waiver:  </a:t>
            </a:r>
            <a:r>
              <a:rPr lang="en-US" sz="2700" dirty="0"/>
              <a:t>recipients operating as free clinics (e.g. healthcare for the homeless clinics) have the option to waive the imposition of charges on RW patients. </a:t>
            </a:r>
          </a:p>
          <a:p>
            <a:pPr marL="365760" indent="0">
              <a:buNone/>
            </a:pPr>
            <a:r>
              <a:rPr lang="en-US" sz="2600" dirty="0"/>
              <a:t/>
            </a:r>
            <a:br>
              <a:rPr lang="en-US" sz="2600" dirty="0"/>
            </a:br>
            <a:endParaRPr lang="en-US" sz="2600" dirty="0"/>
          </a:p>
        </p:txBody>
      </p:sp>
      <p:sp>
        <p:nvSpPr>
          <p:cNvPr id="8" name="Title 1"/>
          <p:cNvSpPr txBox="1">
            <a:spLocks/>
          </p:cNvSpPr>
          <p:nvPr/>
        </p:nvSpPr>
        <p:spPr>
          <a:xfrm>
            <a:off x="617764" y="4188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z="3600" dirty="0"/>
              <a:t>imposition of </a:t>
            </a:r>
            <a:r>
              <a:rPr lang="en-US" sz="3600" dirty="0" smtClean="0"/>
              <a:t>charges cont’d</a:t>
            </a:r>
            <a:endParaRPr lang="en-US" sz="3600" dirty="0"/>
          </a:p>
        </p:txBody>
      </p:sp>
      <p:sp>
        <p:nvSpPr>
          <p:cNvPr id="9" name="Title 1"/>
          <p:cNvSpPr txBox="1">
            <a:spLocks/>
          </p:cNvSpPr>
          <p:nvPr/>
        </p:nvSpPr>
        <p:spPr>
          <a:xfrm>
            <a:off x="762000" y="5712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
        <p:nvSpPr>
          <p:cNvPr id="10" name="Title 1"/>
          <p:cNvSpPr txBox="1">
            <a:spLocks/>
          </p:cNvSpPr>
          <p:nvPr/>
        </p:nvSpPr>
        <p:spPr>
          <a:xfrm>
            <a:off x="914400" y="7236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
        <p:nvSpPr>
          <p:cNvPr id="11" name="Title 1"/>
          <p:cNvSpPr txBox="1">
            <a:spLocks/>
          </p:cNvSpPr>
          <p:nvPr/>
        </p:nvSpPr>
        <p:spPr>
          <a:xfrm>
            <a:off x="1066800" y="8760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Tree>
    <p:extLst>
      <p:ext uri="{BB962C8B-B14F-4D97-AF65-F5344CB8AC3E}">
        <p14:creationId xmlns:p14="http://schemas.microsoft.com/office/powerpoint/2010/main" val="40717344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349812"/>
            <a:ext cx="8229600" cy="774523"/>
          </a:xfrm>
        </p:spPr>
        <p:txBody>
          <a:bodyPr/>
          <a:lstStyle/>
          <a:p>
            <a:r>
              <a:rPr lang="en-US">
                <a:latin typeface="Arial" panose="020B0604020202020204" pitchFamily="34" charset="0"/>
                <a:cs typeface="Arial" panose="020B0604020202020204" pitchFamily="34" charset="0"/>
              </a:rPr>
              <a:t>Imposition of Charges</a:t>
            </a:r>
            <a:endParaRPr lang="en-US" dirty="0"/>
          </a:p>
        </p:txBody>
      </p:sp>
      <p:sp>
        <p:nvSpPr>
          <p:cNvPr id="4" name="Content Placeholder 3"/>
          <p:cNvSpPr>
            <a:spLocks noGrp="1"/>
          </p:cNvSpPr>
          <p:nvPr>
            <p:ph idx="1"/>
          </p:nvPr>
        </p:nvSpPr>
        <p:spPr>
          <a:xfrm>
            <a:off x="433137" y="1728492"/>
            <a:ext cx="8229600" cy="4266582"/>
          </a:xfrm>
        </p:spPr>
        <p:txBody>
          <a:bodyPr/>
          <a:lstStyle/>
          <a:p>
            <a:r>
              <a:rPr lang="en-US" sz="2800" dirty="0"/>
              <a:t> </a:t>
            </a:r>
          </a:p>
          <a:p>
            <a:endParaRPr lang="en-US" sz="2800" dirty="0"/>
          </a:p>
        </p:txBody>
      </p:sp>
      <p:sp>
        <p:nvSpPr>
          <p:cNvPr id="7" name="Content Placeholder 6"/>
          <p:cNvSpPr>
            <a:spLocks noGrp="1"/>
          </p:cNvSpPr>
          <p:nvPr>
            <p:ph idx="14"/>
          </p:nvPr>
        </p:nvSpPr>
        <p:spPr/>
        <p:txBody>
          <a:bodyPr/>
          <a:lstStyle/>
          <a:p>
            <a:endParaRPr lang="en-US" dirty="0"/>
          </a:p>
          <a:p>
            <a:endParaRPr lang="en-US" b="1" dirty="0"/>
          </a:p>
        </p:txBody>
      </p:sp>
      <p:graphicFrame>
        <p:nvGraphicFramePr>
          <p:cNvPr id="5" name="Content Placeholder 4" descr="Image showing Schedule of Charges Circle plus Cap on Charges Circle equals Imposition of Charges cirlce." title="Imposition of Charges Graphic"/>
          <p:cNvGraphicFramePr>
            <a:graphicFrameLocks noGrp="1"/>
          </p:cNvGraphicFramePr>
          <p:nvPr>
            <p:ph idx="1"/>
            <p:extLst>
              <p:ext uri="{D42A27DB-BD31-4B8C-83A1-F6EECF244321}">
                <p14:modId xmlns:p14="http://schemas.microsoft.com/office/powerpoint/2010/main" val="3775825070"/>
              </p:ext>
            </p:extLst>
          </p:nvPr>
        </p:nvGraphicFramePr>
        <p:xfrm>
          <a:off x="508397" y="2009377"/>
          <a:ext cx="7990624" cy="3379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05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474"/>
            <a:ext cx="8229600" cy="774523"/>
          </a:xfrm>
        </p:spPr>
        <p:txBody>
          <a:bodyPr/>
          <a:lstStyle/>
          <a:p>
            <a:r>
              <a:rPr lang="en-US" dirty="0"/>
              <a:t> </a:t>
            </a:r>
            <a:r>
              <a:rPr lang="en-US" sz="3600" dirty="0"/>
              <a:t> </a:t>
            </a:r>
          </a:p>
        </p:txBody>
      </p:sp>
      <p:sp>
        <p:nvSpPr>
          <p:cNvPr id="4" name="Content Placeholder 3"/>
          <p:cNvSpPr>
            <a:spLocks noGrp="1"/>
          </p:cNvSpPr>
          <p:nvPr>
            <p:ph idx="1"/>
          </p:nvPr>
        </p:nvSpPr>
        <p:spPr>
          <a:xfrm>
            <a:off x="409074" y="1420586"/>
            <a:ext cx="8229600" cy="4602955"/>
          </a:xfrm>
        </p:spPr>
        <p:txBody>
          <a:bodyPr/>
          <a:lstStyle/>
          <a:p>
            <a:pPr marL="365760" indent="0">
              <a:buNone/>
            </a:pPr>
            <a:r>
              <a:rPr lang="en-US" sz="2400" b="1" dirty="0" smtClean="0"/>
              <a:t>Schedule </a:t>
            </a:r>
            <a:r>
              <a:rPr lang="en-US" sz="2400" b="1" dirty="0"/>
              <a:t>of charges: </a:t>
            </a:r>
            <a:r>
              <a:rPr lang="en-US" sz="2400" dirty="0" smtClean="0"/>
              <a:t>applies to uninsured RW patients.  </a:t>
            </a:r>
          </a:p>
          <a:p>
            <a:pPr marL="365760" indent="0">
              <a:buNone/>
            </a:pPr>
            <a:endParaRPr lang="en-US" sz="2400" dirty="0"/>
          </a:p>
          <a:p>
            <a:pPr lvl="1">
              <a:buFont typeface="Wingdings" panose="05000000000000000000" pitchFamily="2" charset="2"/>
              <a:buChar char="Ø"/>
            </a:pPr>
            <a:r>
              <a:rPr lang="en-US" sz="2600" dirty="0">
                <a:solidFill>
                  <a:schemeClr val="tx1"/>
                </a:solidFill>
              </a:rPr>
              <a:t>Prohibits fees imposed on individuals with income </a:t>
            </a:r>
            <a:r>
              <a:rPr lang="en-US" sz="2600" b="1" dirty="0">
                <a:solidFill>
                  <a:schemeClr val="accent2">
                    <a:lumMod val="75000"/>
                  </a:schemeClr>
                </a:solidFill>
              </a:rPr>
              <a:t>≤ 100% </a:t>
            </a:r>
            <a:r>
              <a:rPr lang="en-US" sz="2600" b="1" dirty="0" smtClean="0">
                <a:solidFill>
                  <a:schemeClr val="accent2">
                    <a:lumMod val="75000"/>
                  </a:schemeClr>
                </a:solidFill>
              </a:rPr>
              <a:t>FPL</a:t>
            </a:r>
          </a:p>
          <a:p>
            <a:pPr marL="731520" lvl="1" indent="0">
              <a:buNone/>
            </a:pPr>
            <a:endParaRPr lang="en-US" sz="2600" b="1" dirty="0">
              <a:solidFill>
                <a:schemeClr val="accent2">
                  <a:lumMod val="75000"/>
                </a:schemeClr>
              </a:solidFill>
            </a:endParaRPr>
          </a:p>
          <a:p>
            <a:pPr lvl="1">
              <a:buFont typeface="Wingdings" panose="05000000000000000000" pitchFamily="2" charset="2"/>
              <a:buChar char="Ø"/>
            </a:pPr>
            <a:r>
              <a:rPr lang="en-US" sz="2600" dirty="0">
                <a:solidFill>
                  <a:schemeClr val="tx1"/>
                </a:solidFill>
              </a:rPr>
              <a:t>Required fees be imposed on Individuals with income </a:t>
            </a:r>
            <a:r>
              <a:rPr lang="en-US" sz="2600" b="1" dirty="0">
                <a:solidFill>
                  <a:schemeClr val="accent2">
                    <a:lumMod val="75000"/>
                  </a:schemeClr>
                </a:solidFill>
              </a:rPr>
              <a:t>&gt; 100% FPL</a:t>
            </a:r>
            <a:br>
              <a:rPr lang="en-US" sz="2600" b="1" dirty="0">
                <a:solidFill>
                  <a:schemeClr val="accent2">
                    <a:lumMod val="75000"/>
                  </a:schemeClr>
                </a:solidFill>
              </a:rPr>
            </a:br>
            <a:endParaRPr lang="en-US" sz="2600" dirty="0"/>
          </a:p>
          <a:p>
            <a:pPr marL="365760" indent="0">
              <a:buNone/>
            </a:pPr>
            <a:endParaRPr lang="en-US" sz="2600" dirty="0"/>
          </a:p>
        </p:txBody>
      </p:sp>
      <p:sp>
        <p:nvSpPr>
          <p:cNvPr id="8" name="Title 1"/>
          <p:cNvSpPr txBox="1">
            <a:spLocks/>
          </p:cNvSpPr>
          <p:nvPr/>
        </p:nvSpPr>
        <p:spPr>
          <a:xfrm>
            <a:off x="609600" y="4188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
        <p:nvSpPr>
          <p:cNvPr id="9" name="Title 1"/>
          <p:cNvSpPr txBox="1">
            <a:spLocks/>
          </p:cNvSpPr>
          <p:nvPr/>
        </p:nvSpPr>
        <p:spPr>
          <a:xfrm>
            <a:off x="762000" y="5712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dirty="0" smtClean="0"/>
              <a:t> </a:t>
            </a:r>
            <a:r>
              <a:rPr lang="en-US" sz="3600" dirty="0" smtClean="0"/>
              <a:t> schedule of charges</a:t>
            </a:r>
            <a:endParaRPr lang="en-US" sz="3600" dirty="0"/>
          </a:p>
        </p:txBody>
      </p:sp>
      <p:sp>
        <p:nvSpPr>
          <p:cNvPr id="10" name="Title 1"/>
          <p:cNvSpPr txBox="1">
            <a:spLocks/>
          </p:cNvSpPr>
          <p:nvPr/>
        </p:nvSpPr>
        <p:spPr>
          <a:xfrm>
            <a:off x="914400" y="7236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
        <p:nvSpPr>
          <p:cNvPr id="11" name="Title 1"/>
          <p:cNvSpPr txBox="1">
            <a:spLocks/>
          </p:cNvSpPr>
          <p:nvPr/>
        </p:nvSpPr>
        <p:spPr>
          <a:xfrm>
            <a:off x="1066800" y="8760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Tree>
    <p:extLst>
      <p:ext uri="{BB962C8B-B14F-4D97-AF65-F5344CB8AC3E}">
        <p14:creationId xmlns:p14="http://schemas.microsoft.com/office/powerpoint/2010/main" val="3344443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474"/>
            <a:ext cx="8229600" cy="774523"/>
          </a:xfrm>
        </p:spPr>
        <p:txBody>
          <a:bodyPr/>
          <a:lstStyle/>
          <a:p>
            <a:r>
              <a:rPr lang="en-US" dirty="0"/>
              <a:t> </a:t>
            </a:r>
            <a:r>
              <a:rPr lang="en-US" sz="3600" dirty="0"/>
              <a:t> </a:t>
            </a:r>
          </a:p>
        </p:txBody>
      </p:sp>
      <p:sp>
        <p:nvSpPr>
          <p:cNvPr id="4" name="Content Placeholder 3"/>
          <p:cNvSpPr>
            <a:spLocks noGrp="1"/>
          </p:cNvSpPr>
          <p:nvPr>
            <p:ph idx="1"/>
          </p:nvPr>
        </p:nvSpPr>
        <p:spPr>
          <a:xfrm>
            <a:off x="409074" y="1345797"/>
            <a:ext cx="8229600" cy="4677744"/>
          </a:xfrm>
        </p:spPr>
        <p:txBody>
          <a:bodyPr/>
          <a:lstStyle/>
          <a:p>
            <a:r>
              <a:rPr lang="en-US" altLang="en-US" sz="2800" dirty="0" smtClean="0"/>
              <a:t>Schedule </a:t>
            </a:r>
            <a:r>
              <a:rPr lang="en-US" altLang="en-US" sz="2800" dirty="0"/>
              <a:t>of charges is based on individual annual gross income, </a:t>
            </a:r>
            <a:r>
              <a:rPr lang="en-US" altLang="en-US" sz="2800" dirty="0" smtClean="0"/>
              <a:t>not household income.</a:t>
            </a:r>
          </a:p>
          <a:p>
            <a:pPr marL="365760" indent="0">
              <a:buNone/>
            </a:pPr>
            <a:endParaRPr lang="en-US" sz="2800" dirty="0"/>
          </a:p>
          <a:p>
            <a:r>
              <a:rPr lang="en-US" sz="2800" dirty="0"/>
              <a:t>A RW patient’s placement on the schedule of charges will change if there is a change in an individual’s annual gross income or the FPL </a:t>
            </a:r>
            <a:r>
              <a:rPr lang="en-US" sz="2800" dirty="0" smtClean="0"/>
              <a:t>Guidelines.</a:t>
            </a:r>
            <a:endParaRPr lang="en-US" sz="2800" dirty="0"/>
          </a:p>
        </p:txBody>
      </p:sp>
      <p:sp>
        <p:nvSpPr>
          <p:cNvPr id="8" name="Title 1"/>
          <p:cNvSpPr txBox="1">
            <a:spLocks/>
          </p:cNvSpPr>
          <p:nvPr/>
        </p:nvSpPr>
        <p:spPr>
          <a:xfrm>
            <a:off x="609600" y="4188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
        <p:nvSpPr>
          <p:cNvPr id="9" name="Title 1"/>
          <p:cNvSpPr txBox="1">
            <a:spLocks/>
          </p:cNvSpPr>
          <p:nvPr/>
        </p:nvSpPr>
        <p:spPr>
          <a:xfrm>
            <a:off x="533400" y="183137"/>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dirty="0"/>
              <a:t> schedule of charges</a:t>
            </a:r>
            <a:endParaRPr lang="en-US" sz="3600" dirty="0"/>
          </a:p>
        </p:txBody>
      </p:sp>
      <p:sp>
        <p:nvSpPr>
          <p:cNvPr id="10" name="Title 1"/>
          <p:cNvSpPr txBox="1">
            <a:spLocks/>
          </p:cNvSpPr>
          <p:nvPr/>
        </p:nvSpPr>
        <p:spPr>
          <a:xfrm>
            <a:off x="914400" y="7236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
        <p:nvSpPr>
          <p:cNvPr id="11" name="Title 1"/>
          <p:cNvSpPr txBox="1">
            <a:spLocks/>
          </p:cNvSpPr>
          <p:nvPr/>
        </p:nvSpPr>
        <p:spPr>
          <a:xfrm>
            <a:off x="1066800" y="8760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Tree>
    <p:extLst>
      <p:ext uri="{BB962C8B-B14F-4D97-AF65-F5344CB8AC3E}">
        <p14:creationId xmlns:p14="http://schemas.microsoft.com/office/powerpoint/2010/main" val="10438319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474"/>
            <a:ext cx="8229600" cy="774523"/>
          </a:xfrm>
        </p:spPr>
        <p:txBody>
          <a:bodyPr/>
          <a:lstStyle/>
          <a:p>
            <a:r>
              <a:rPr lang="en-US" dirty="0"/>
              <a:t> </a:t>
            </a:r>
            <a:r>
              <a:rPr lang="en-US" sz="3600" dirty="0"/>
              <a:t> </a:t>
            </a:r>
          </a:p>
        </p:txBody>
      </p:sp>
      <p:sp>
        <p:nvSpPr>
          <p:cNvPr id="4" name="Content Placeholder 3"/>
          <p:cNvSpPr>
            <a:spLocks noGrp="1"/>
          </p:cNvSpPr>
          <p:nvPr>
            <p:ph idx="1"/>
          </p:nvPr>
        </p:nvSpPr>
        <p:spPr>
          <a:xfrm>
            <a:off x="409074" y="1124334"/>
            <a:ext cx="8229600" cy="4899207"/>
          </a:xfrm>
        </p:spPr>
        <p:txBody>
          <a:bodyPr/>
          <a:lstStyle/>
          <a:p>
            <a:pPr marL="365760" indent="0">
              <a:buNone/>
            </a:pPr>
            <a:r>
              <a:rPr lang="en-US" sz="2600" u="sng" dirty="0"/>
              <a:t> </a:t>
            </a:r>
            <a:endParaRPr lang="en-US" sz="2600" dirty="0"/>
          </a:p>
        </p:txBody>
      </p:sp>
      <p:sp>
        <p:nvSpPr>
          <p:cNvPr id="8" name="Title 1"/>
          <p:cNvSpPr txBox="1">
            <a:spLocks/>
          </p:cNvSpPr>
          <p:nvPr/>
        </p:nvSpPr>
        <p:spPr>
          <a:xfrm>
            <a:off x="536551" y="472312"/>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
        <p:nvSpPr>
          <p:cNvPr id="9" name="Title 1"/>
          <p:cNvSpPr txBox="1">
            <a:spLocks/>
          </p:cNvSpPr>
          <p:nvPr/>
        </p:nvSpPr>
        <p:spPr>
          <a:xfrm>
            <a:off x="762000" y="571274"/>
            <a:ext cx="8229600" cy="774524"/>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
        <p:nvSpPr>
          <p:cNvPr id="10" name="Title 1"/>
          <p:cNvSpPr txBox="1">
            <a:spLocks/>
          </p:cNvSpPr>
          <p:nvPr/>
        </p:nvSpPr>
        <p:spPr>
          <a:xfrm>
            <a:off x="914400" y="7236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a:t>schedule of charges</a:t>
            </a:r>
            <a:endParaRPr lang="en-US" sz="6600" dirty="0"/>
          </a:p>
        </p:txBody>
      </p:sp>
      <p:sp>
        <p:nvSpPr>
          <p:cNvPr id="11" name="Title 1"/>
          <p:cNvSpPr txBox="1">
            <a:spLocks/>
          </p:cNvSpPr>
          <p:nvPr/>
        </p:nvSpPr>
        <p:spPr>
          <a:xfrm>
            <a:off x="1066800" y="8760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graphicFrame>
        <p:nvGraphicFramePr>
          <p:cNvPr id="3" name="Table 2"/>
          <p:cNvGraphicFramePr>
            <a:graphicFrameLocks noGrp="1"/>
          </p:cNvGraphicFramePr>
          <p:nvPr>
            <p:extLst>
              <p:ext uri="{D42A27DB-BD31-4B8C-83A1-F6EECF244321}">
                <p14:modId xmlns:p14="http://schemas.microsoft.com/office/powerpoint/2010/main" val="2110677809"/>
              </p:ext>
            </p:extLst>
          </p:nvPr>
        </p:nvGraphicFramePr>
        <p:xfrm>
          <a:off x="3304244" y="1915862"/>
          <a:ext cx="5510893" cy="2623214"/>
        </p:xfrm>
        <a:graphic>
          <a:graphicData uri="http://schemas.openxmlformats.org/drawingml/2006/table">
            <a:tbl>
              <a:tblPr firstRow="1" bandRow="1">
                <a:tableStyleId>{93296810-A885-4BE3-A3E7-6D5BEEA58F35}</a:tableStyleId>
              </a:tblPr>
              <a:tblGrid>
                <a:gridCol w="2212287">
                  <a:extLst>
                    <a:ext uri="{9D8B030D-6E8A-4147-A177-3AD203B41FA5}">
                      <a16:colId xmlns:a16="http://schemas.microsoft.com/office/drawing/2014/main" val="20000"/>
                    </a:ext>
                  </a:extLst>
                </a:gridCol>
                <a:gridCol w="1046673">
                  <a:extLst>
                    <a:ext uri="{9D8B030D-6E8A-4147-A177-3AD203B41FA5}">
                      <a16:colId xmlns:a16="http://schemas.microsoft.com/office/drawing/2014/main" val="20001"/>
                    </a:ext>
                  </a:extLst>
                </a:gridCol>
                <a:gridCol w="1149754">
                  <a:extLst>
                    <a:ext uri="{9D8B030D-6E8A-4147-A177-3AD203B41FA5}">
                      <a16:colId xmlns:a16="http://schemas.microsoft.com/office/drawing/2014/main" val="20002"/>
                    </a:ext>
                  </a:extLst>
                </a:gridCol>
                <a:gridCol w="1102179">
                  <a:extLst>
                    <a:ext uri="{9D8B030D-6E8A-4147-A177-3AD203B41FA5}">
                      <a16:colId xmlns:a16="http://schemas.microsoft.com/office/drawing/2014/main" val="20003"/>
                    </a:ext>
                  </a:extLst>
                </a:gridCol>
              </a:tblGrid>
              <a:tr h="795633">
                <a:tc>
                  <a:txBody>
                    <a:bodyPr/>
                    <a:lstStyle/>
                    <a:p>
                      <a:r>
                        <a:rPr lang="en-US" sz="2400" b="1" dirty="0">
                          <a:solidFill>
                            <a:schemeClr val="tx1"/>
                          </a:solidFill>
                        </a:rPr>
                        <a:t>FPL Category</a:t>
                      </a:r>
                    </a:p>
                  </a:txBody>
                  <a:tcPr marL="68598" marR="68598" marT="34299" marB="34299">
                    <a:solidFill>
                      <a:srgbClr val="FF5050"/>
                    </a:solidFill>
                  </a:tcPr>
                </a:tc>
                <a:tc>
                  <a:txBody>
                    <a:bodyPr/>
                    <a:lstStyle/>
                    <a:p>
                      <a:pPr algn="ctr"/>
                      <a:r>
                        <a:rPr lang="en-US" sz="2400" b="1" dirty="0">
                          <a:solidFill>
                            <a:schemeClr val="tx1"/>
                          </a:solidFill>
                        </a:rPr>
                        <a:t>Clinic A</a:t>
                      </a:r>
                    </a:p>
                  </a:txBody>
                  <a:tcPr marL="68598" marR="68598" marT="34299" marB="34299">
                    <a:solidFill>
                      <a:srgbClr val="FF5050"/>
                    </a:solidFill>
                  </a:tcPr>
                </a:tc>
                <a:tc>
                  <a:txBody>
                    <a:bodyPr/>
                    <a:lstStyle/>
                    <a:p>
                      <a:pPr algn="ctr"/>
                      <a:r>
                        <a:rPr lang="en-US" sz="2400" b="1" dirty="0">
                          <a:solidFill>
                            <a:schemeClr val="tx1"/>
                          </a:solidFill>
                        </a:rPr>
                        <a:t>Clinic B</a:t>
                      </a:r>
                    </a:p>
                  </a:txBody>
                  <a:tcPr marL="97216" marR="97216" marT="34299" marB="34299">
                    <a:solidFill>
                      <a:srgbClr val="FF5050"/>
                    </a:solidFill>
                  </a:tcPr>
                </a:tc>
                <a:tc>
                  <a:txBody>
                    <a:bodyPr/>
                    <a:lstStyle/>
                    <a:p>
                      <a:pPr algn="ctr"/>
                      <a:r>
                        <a:rPr lang="en-US" sz="2400" b="1" dirty="0">
                          <a:solidFill>
                            <a:schemeClr val="tx1"/>
                          </a:solidFill>
                        </a:rPr>
                        <a:t>Clinic C</a:t>
                      </a:r>
                    </a:p>
                  </a:txBody>
                  <a:tcPr marL="97216" marR="97216" marT="34299" marB="34299">
                    <a:solidFill>
                      <a:srgbClr val="FF5050"/>
                    </a:solidFill>
                  </a:tcPr>
                </a:tc>
                <a:extLst>
                  <a:ext uri="{0D108BD9-81ED-4DB2-BD59-A6C34878D82A}">
                    <a16:rowId xmlns:a16="http://schemas.microsoft.com/office/drawing/2014/main" val="10000"/>
                  </a:ext>
                </a:extLst>
              </a:tr>
              <a:tr h="455774">
                <a:tc>
                  <a:txBody>
                    <a:bodyPr/>
                    <a:lstStyle/>
                    <a:p>
                      <a:r>
                        <a:rPr lang="en-US" sz="2400" dirty="0"/>
                        <a:t>&lt;=100%</a:t>
                      </a:r>
                      <a:r>
                        <a:rPr lang="en-US" sz="2400" baseline="0" dirty="0"/>
                        <a:t> FPL</a:t>
                      </a:r>
                      <a:endParaRPr lang="en-US" sz="2400" dirty="0"/>
                    </a:p>
                  </a:txBody>
                  <a:tcPr marL="68598" marR="68598" marT="34299" marB="34299">
                    <a:solidFill>
                      <a:schemeClr val="accent6">
                        <a:lumMod val="20000"/>
                        <a:lumOff val="80000"/>
                      </a:schemeClr>
                    </a:solidFill>
                  </a:tcPr>
                </a:tc>
                <a:tc>
                  <a:txBody>
                    <a:bodyPr/>
                    <a:lstStyle/>
                    <a:p>
                      <a:pPr algn="ctr"/>
                      <a:r>
                        <a:rPr lang="en-US" sz="2400" dirty="0"/>
                        <a:t>$0</a:t>
                      </a:r>
                    </a:p>
                  </a:txBody>
                  <a:tcPr marL="68598" marR="68598" marT="34299" marB="34299">
                    <a:solidFill>
                      <a:schemeClr val="accent6">
                        <a:lumMod val="20000"/>
                        <a:lumOff val="80000"/>
                      </a:schemeClr>
                    </a:solidFill>
                  </a:tcPr>
                </a:tc>
                <a:tc>
                  <a:txBody>
                    <a:bodyPr/>
                    <a:lstStyle/>
                    <a:p>
                      <a:pPr algn="ctr"/>
                      <a:r>
                        <a:rPr lang="en-US" sz="2400" dirty="0"/>
                        <a:t>$0</a:t>
                      </a:r>
                    </a:p>
                  </a:txBody>
                  <a:tcPr marL="97216" marR="97216" marT="34299" marB="34299">
                    <a:solidFill>
                      <a:schemeClr val="accent6">
                        <a:lumMod val="20000"/>
                        <a:lumOff val="80000"/>
                      </a:schemeClr>
                    </a:solidFill>
                  </a:tcPr>
                </a:tc>
                <a:tc>
                  <a:txBody>
                    <a:bodyPr/>
                    <a:lstStyle/>
                    <a:p>
                      <a:pPr algn="ctr"/>
                      <a:r>
                        <a:rPr lang="en-US" sz="2400" dirty="0"/>
                        <a:t>0%</a:t>
                      </a:r>
                    </a:p>
                  </a:txBody>
                  <a:tcPr marL="97216" marR="97216" marT="34299" marB="34299">
                    <a:solidFill>
                      <a:schemeClr val="accent6">
                        <a:lumMod val="20000"/>
                        <a:lumOff val="80000"/>
                      </a:schemeClr>
                    </a:solidFill>
                  </a:tcPr>
                </a:tc>
                <a:extLst>
                  <a:ext uri="{0D108BD9-81ED-4DB2-BD59-A6C34878D82A}">
                    <a16:rowId xmlns:a16="http://schemas.microsoft.com/office/drawing/2014/main" val="10001"/>
                  </a:ext>
                </a:extLst>
              </a:tr>
              <a:tr h="455774">
                <a:tc>
                  <a:txBody>
                    <a:bodyPr/>
                    <a:lstStyle/>
                    <a:p>
                      <a:r>
                        <a:rPr lang="en-US" sz="2400" dirty="0"/>
                        <a:t>101-200% FPL</a:t>
                      </a:r>
                    </a:p>
                  </a:txBody>
                  <a:tcPr marL="68598" marR="68598" marT="34299" marB="34299">
                    <a:solidFill>
                      <a:schemeClr val="accent6">
                        <a:lumMod val="20000"/>
                        <a:lumOff val="80000"/>
                      </a:schemeClr>
                    </a:solidFill>
                  </a:tcPr>
                </a:tc>
                <a:tc>
                  <a:txBody>
                    <a:bodyPr/>
                    <a:lstStyle/>
                    <a:p>
                      <a:pPr algn="ctr"/>
                      <a:r>
                        <a:rPr lang="en-US" sz="2400" dirty="0"/>
                        <a:t>$5</a:t>
                      </a:r>
                    </a:p>
                  </a:txBody>
                  <a:tcPr marL="68598" marR="68598" marT="34299" marB="34299">
                    <a:solidFill>
                      <a:schemeClr val="accent6">
                        <a:lumMod val="20000"/>
                        <a:lumOff val="80000"/>
                      </a:schemeClr>
                    </a:solidFill>
                  </a:tcPr>
                </a:tc>
                <a:tc>
                  <a:txBody>
                    <a:bodyPr/>
                    <a:lstStyle/>
                    <a:p>
                      <a:pPr algn="ctr"/>
                      <a:r>
                        <a:rPr lang="en-US" sz="2400" dirty="0"/>
                        <a:t>$5</a:t>
                      </a:r>
                    </a:p>
                  </a:txBody>
                  <a:tcPr marL="97216" marR="97216" marT="34299" marB="34299">
                    <a:solidFill>
                      <a:schemeClr val="accent6">
                        <a:lumMod val="20000"/>
                        <a:lumOff val="80000"/>
                      </a:schemeClr>
                    </a:solidFill>
                  </a:tcPr>
                </a:tc>
                <a:tc>
                  <a:txBody>
                    <a:bodyPr/>
                    <a:lstStyle/>
                    <a:p>
                      <a:pPr algn="ctr"/>
                      <a:r>
                        <a:rPr lang="en-US" sz="2400" dirty="0"/>
                        <a:t>10%</a:t>
                      </a:r>
                    </a:p>
                  </a:txBody>
                  <a:tcPr marL="97216" marR="97216" marT="34299" marB="34299">
                    <a:solidFill>
                      <a:schemeClr val="accent6">
                        <a:lumMod val="20000"/>
                        <a:lumOff val="80000"/>
                      </a:schemeClr>
                    </a:solidFill>
                  </a:tcPr>
                </a:tc>
                <a:extLst>
                  <a:ext uri="{0D108BD9-81ED-4DB2-BD59-A6C34878D82A}">
                    <a16:rowId xmlns:a16="http://schemas.microsoft.com/office/drawing/2014/main" val="10002"/>
                  </a:ext>
                </a:extLst>
              </a:tr>
              <a:tr h="455774">
                <a:tc>
                  <a:txBody>
                    <a:bodyPr/>
                    <a:lstStyle/>
                    <a:p>
                      <a:r>
                        <a:rPr lang="en-US" sz="2400" dirty="0"/>
                        <a:t>201-300% FPL</a:t>
                      </a:r>
                    </a:p>
                  </a:txBody>
                  <a:tcPr marL="68598" marR="68598" marT="34299" marB="34299">
                    <a:solidFill>
                      <a:schemeClr val="accent6">
                        <a:lumMod val="20000"/>
                        <a:lumOff val="80000"/>
                      </a:schemeClr>
                    </a:solidFill>
                  </a:tcPr>
                </a:tc>
                <a:tc>
                  <a:txBody>
                    <a:bodyPr/>
                    <a:lstStyle/>
                    <a:p>
                      <a:pPr algn="ctr"/>
                      <a:r>
                        <a:rPr lang="en-US" sz="2400" dirty="0"/>
                        <a:t>$5</a:t>
                      </a:r>
                    </a:p>
                  </a:txBody>
                  <a:tcPr marL="68598" marR="68598" marT="34299" marB="34299">
                    <a:solidFill>
                      <a:schemeClr val="accent6">
                        <a:lumMod val="20000"/>
                        <a:lumOff val="80000"/>
                      </a:schemeClr>
                    </a:solidFill>
                  </a:tcPr>
                </a:tc>
                <a:tc>
                  <a:txBody>
                    <a:bodyPr/>
                    <a:lstStyle/>
                    <a:p>
                      <a:pPr algn="ctr"/>
                      <a:r>
                        <a:rPr lang="en-US" sz="2400" dirty="0"/>
                        <a:t>$10</a:t>
                      </a:r>
                    </a:p>
                  </a:txBody>
                  <a:tcPr marL="97216" marR="97216" marT="34299" marB="34299">
                    <a:solidFill>
                      <a:schemeClr val="accent6">
                        <a:lumMod val="20000"/>
                        <a:lumOff val="80000"/>
                      </a:schemeClr>
                    </a:solidFill>
                  </a:tcPr>
                </a:tc>
                <a:tc>
                  <a:txBody>
                    <a:bodyPr/>
                    <a:lstStyle/>
                    <a:p>
                      <a:pPr algn="ctr"/>
                      <a:r>
                        <a:rPr lang="en-US" sz="2400" dirty="0"/>
                        <a:t>20%</a:t>
                      </a:r>
                    </a:p>
                  </a:txBody>
                  <a:tcPr marL="97216" marR="97216" marT="34299" marB="34299">
                    <a:solidFill>
                      <a:schemeClr val="accent6">
                        <a:lumMod val="20000"/>
                        <a:lumOff val="80000"/>
                      </a:schemeClr>
                    </a:solidFill>
                  </a:tcPr>
                </a:tc>
                <a:extLst>
                  <a:ext uri="{0D108BD9-81ED-4DB2-BD59-A6C34878D82A}">
                    <a16:rowId xmlns:a16="http://schemas.microsoft.com/office/drawing/2014/main" val="10003"/>
                  </a:ext>
                </a:extLst>
              </a:tr>
              <a:tr h="455774">
                <a:tc>
                  <a:txBody>
                    <a:bodyPr/>
                    <a:lstStyle/>
                    <a:p>
                      <a:r>
                        <a:rPr lang="en-US" sz="2400" dirty="0"/>
                        <a:t>&gt;300% FPL</a:t>
                      </a:r>
                    </a:p>
                  </a:txBody>
                  <a:tcPr marL="68598" marR="68598" marT="34299" marB="34299">
                    <a:solidFill>
                      <a:schemeClr val="accent6">
                        <a:lumMod val="20000"/>
                        <a:lumOff val="80000"/>
                      </a:schemeClr>
                    </a:solidFill>
                  </a:tcPr>
                </a:tc>
                <a:tc>
                  <a:txBody>
                    <a:bodyPr/>
                    <a:lstStyle/>
                    <a:p>
                      <a:pPr algn="ctr"/>
                      <a:r>
                        <a:rPr lang="en-US" sz="2400" dirty="0"/>
                        <a:t>$5</a:t>
                      </a:r>
                    </a:p>
                  </a:txBody>
                  <a:tcPr marL="68598" marR="68598" marT="34299" marB="34299">
                    <a:solidFill>
                      <a:schemeClr val="accent6">
                        <a:lumMod val="20000"/>
                        <a:lumOff val="80000"/>
                      </a:schemeClr>
                    </a:solidFill>
                  </a:tcPr>
                </a:tc>
                <a:tc>
                  <a:txBody>
                    <a:bodyPr/>
                    <a:lstStyle/>
                    <a:p>
                      <a:pPr algn="ctr"/>
                      <a:r>
                        <a:rPr lang="en-US" sz="2400" dirty="0"/>
                        <a:t>$25</a:t>
                      </a:r>
                    </a:p>
                  </a:txBody>
                  <a:tcPr marL="97216" marR="97216" marT="34299" marB="34299">
                    <a:solidFill>
                      <a:schemeClr val="accent6">
                        <a:lumMod val="20000"/>
                        <a:lumOff val="80000"/>
                      </a:schemeClr>
                    </a:solidFill>
                  </a:tcPr>
                </a:tc>
                <a:tc>
                  <a:txBody>
                    <a:bodyPr/>
                    <a:lstStyle/>
                    <a:p>
                      <a:pPr algn="ctr"/>
                      <a:r>
                        <a:rPr lang="en-US" sz="2400" dirty="0"/>
                        <a:t>100%</a:t>
                      </a:r>
                    </a:p>
                  </a:txBody>
                  <a:tcPr marL="97216" marR="97216" marT="34299" marB="34299">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5" name="Rectangle 4"/>
          <p:cNvSpPr/>
          <p:nvPr/>
        </p:nvSpPr>
        <p:spPr>
          <a:xfrm>
            <a:off x="316544" y="2696773"/>
            <a:ext cx="4018691" cy="1938992"/>
          </a:xfrm>
          <a:prstGeom prst="rect">
            <a:avLst/>
          </a:prstGeom>
        </p:spPr>
        <p:txBody>
          <a:bodyPr wrap="square">
            <a:spAutoFit/>
          </a:bodyPr>
          <a:lstStyle/>
          <a:p>
            <a:pPr marL="514350" indent="-514350">
              <a:buFont typeface="+mj-lt"/>
              <a:buAutoNum type="arabicPeriod"/>
            </a:pPr>
            <a:r>
              <a:rPr lang="en-US" sz="2000" b="1" dirty="0"/>
              <a:t>Clinic A: Flat Rate</a:t>
            </a:r>
            <a:r>
              <a:rPr lang="en-US" sz="2000" dirty="0"/>
              <a:t/>
            </a:r>
            <a:br>
              <a:rPr lang="en-US" sz="2000" dirty="0"/>
            </a:br>
            <a:r>
              <a:rPr lang="en-US" sz="2000" dirty="0"/>
              <a:t>Nominal fee</a:t>
            </a:r>
          </a:p>
          <a:p>
            <a:pPr marL="514350" indent="-514350">
              <a:buFont typeface="+mj-lt"/>
              <a:buAutoNum type="arabicPeriod"/>
            </a:pPr>
            <a:r>
              <a:rPr lang="en-US" sz="2000" b="1" dirty="0"/>
              <a:t>Clinic B: Varying Rate</a:t>
            </a:r>
            <a:r>
              <a:rPr lang="en-US" sz="2000" dirty="0"/>
              <a:t/>
            </a:r>
            <a:br>
              <a:rPr lang="en-US" sz="2000" dirty="0"/>
            </a:br>
            <a:r>
              <a:rPr lang="en-US" sz="2000" dirty="0"/>
              <a:t>Nominal fee</a:t>
            </a:r>
          </a:p>
          <a:p>
            <a:pPr marL="514350" indent="-514350">
              <a:buFont typeface="+mj-lt"/>
              <a:buAutoNum type="arabicPeriod"/>
            </a:pPr>
            <a:r>
              <a:rPr lang="en-US" sz="2000" b="1" dirty="0"/>
              <a:t>Clinic C: Varying Rate</a:t>
            </a:r>
            <a:r>
              <a:rPr lang="en-US" sz="2000" dirty="0"/>
              <a:t/>
            </a:r>
            <a:br>
              <a:rPr lang="en-US" sz="2000" dirty="0"/>
            </a:br>
            <a:r>
              <a:rPr lang="en-US" sz="2000" dirty="0"/>
              <a:t>Sliding fee scale</a:t>
            </a:r>
          </a:p>
        </p:txBody>
      </p:sp>
    </p:spTree>
    <p:extLst>
      <p:ext uri="{BB962C8B-B14F-4D97-AF65-F5344CB8AC3E}">
        <p14:creationId xmlns:p14="http://schemas.microsoft.com/office/powerpoint/2010/main" val="2566755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C3CF-7395-4A7F-9896-1AB358C1C733}"/>
              </a:ext>
            </a:extLst>
          </p:cNvPr>
          <p:cNvSpPr>
            <a:spLocks noGrp="1"/>
          </p:cNvSpPr>
          <p:nvPr>
            <p:ph type="title"/>
          </p:nvPr>
        </p:nvSpPr>
        <p:spPr/>
        <p:txBody>
          <a:bodyPr anchor="t"/>
          <a:lstStyle/>
          <a:p>
            <a:r>
              <a:rPr lang="en-US" dirty="0"/>
              <a:t>schedule of charges</a:t>
            </a:r>
            <a:endParaRPr lang="en-US" sz="6600" dirty="0"/>
          </a:p>
        </p:txBody>
      </p:sp>
      <p:sp>
        <p:nvSpPr>
          <p:cNvPr id="3" name="Content Placeholder 2">
            <a:extLst>
              <a:ext uri="{FF2B5EF4-FFF2-40B4-BE49-F238E27FC236}">
                <a16:creationId xmlns:a16="http://schemas.microsoft.com/office/drawing/2014/main" id="{57C34CDC-533D-4423-B5A9-CF8F9D09A1A6}"/>
              </a:ext>
            </a:extLst>
          </p:cNvPr>
          <p:cNvSpPr>
            <a:spLocks noGrp="1"/>
          </p:cNvSpPr>
          <p:nvPr>
            <p:ph idx="1"/>
          </p:nvPr>
        </p:nvSpPr>
        <p:spPr>
          <a:xfrm>
            <a:off x="457200" y="1983921"/>
            <a:ext cx="8229600" cy="4335236"/>
          </a:xfrm>
        </p:spPr>
        <p:txBody>
          <a:bodyPr anchor="t"/>
          <a:lstStyle/>
          <a:p>
            <a:pPr>
              <a:lnSpc>
                <a:spcPct val="150000"/>
              </a:lnSpc>
              <a:buFont typeface="Wingdings" panose="05000000000000000000" pitchFamily="2" charset="2"/>
              <a:buChar char="ü"/>
            </a:pPr>
            <a:r>
              <a:rPr lang="en-US" altLang="en-US" sz="2600" dirty="0"/>
              <a:t>Develop a schedule of charges</a:t>
            </a:r>
          </a:p>
          <a:p>
            <a:pPr>
              <a:lnSpc>
                <a:spcPct val="150000"/>
              </a:lnSpc>
              <a:buFont typeface="Wingdings" panose="05000000000000000000" pitchFamily="2" charset="2"/>
              <a:buChar char="ü"/>
            </a:pPr>
            <a:r>
              <a:rPr lang="en-US" altLang="en-US" sz="2600" dirty="0" smtClean="0"/>
              <a:t>Post the schedule of charges</a:t>
            </a:r>
            <a:endParaRPr lang="en-US" altLang="en-US" sz="2600" dirty="0"/>
          </a:p>
          <a:p>
            <a:pPr>
              <a:lnSpc>
                <a:spcPct val="150000"/>
              </a:lnSpc>
              <a:buFont typeface="Wingdings" panose="05000000000000000000" pitchFamily="2" charset="2"/>
              <a:buChar char="ü"/>
            </a:pPr>
            <a:r>
              <a:rPr lang="en-US" altLang="en-US" sz="2600" dirty="0"/>
              <a:t>Use patient income </a:t>
            </a:r>
            <a:r>
              <a:rPr lang="en-US" altLang="en-US" sz="2600" dirty="0" smtClean="0"/>
              <a:t>to determine charges </a:t>
            </a:r>
            <a:endParaRPr lang="en-US" altLang="en-US" sz="2600" dirty="0"/>
          </a:p>
          <a:p>
            <a:pPr>
              <a:lnSpc>
                <a:spcPct val="150000"/>
              </a:lnSpc>
              <a:buFont typeface="Wingdings" panose="05000000000000000000" pitchFamily="2" charset="2"/>
              <a:buChar char="ü"/>
            </a:pPr>
            <a:r>
              <a:rPr lang="en-US" altLang="en-US" sz="2600" dirty="0"/>
              <a:t>Inform patient of placement on schedule of charges</a:t>
            </a:r>
          </a:p>
          <a:p>
            <a:pPr marL="365760" indent="0">
              <a:buNone/>
            </a:pPr>
            <a:endParaRPr lang="en-US" dirty="0"/>
          </a:p>
        </p:txBody>
      </p:sp>
      <p:sp>
        <p:nvSpPr>
          <p:cNvPr id="4" name="Content Placeholder 3">
            <a:extLst>
              <a:ext uri="{FF2B5EF4-FFF2-40B4-BE49-F238E27FC236}">
                <a16:creationId xmlns:a16="http://schemas.microsoft.com/office/drawing/2014/main" id="{7C513D33-7AB8-4269-8FC3-32C86B2AF349}"/>
              </a:ext>
            </a:extLst>
          </p:cNvPr>
          <p:cNvSpPr>
            <a:spLocks noGrp="1"/>
          </p:cNvSpPr>
          <p:nvPr>
            <p:ph idx="13"/>
          </p:nvPr>
        </p:nvSpPr>
        <p:spPr/>
        <p:txBody>
          <a:bodyPr anchor="t"/>
          <a:lstStyle/>
          <a:p>
            <a:r>
              <a:rPr lang="en-US" dirty="0"/>
              <a:t>What </a:t>
            </a:r>
            <a:r>
              <a:rPr lang="en-US" dirty="0" smtClean="0"/>
              <a:t>do you have to do?</a:t>
            </a:r>
            <a:endParaRPr lang="en-US" dirty="0"/>
          </a:p>
        </p:txBody>
      </p:sp>
    </p:spTree>
    <p:extLst>
      <p:ext uri="{BB962C8B-B14F-4D97-AF65-F5344CB8AC3E}">
        <p14:creationId xmlns:p14="http://schemas.microsoft.com/office/powerpoint/2010/main" val="92307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278" y="260213"/>
            <a:ext cx="8229600" cy="774523"/>
          </a:xfrm>
        </p:spPr>
        <p:txBody>
          <a:bodyPr/>
          <a:lstStyle/>
          <a:p>
            <a:r>
              <a:rPr lang="en-US" dirty="0"/>
              <a:t> </a:t>
            </a:r>
            <a:r>
              <a:rPr lang="en-US" sz="3600" dirty="0"/>
              <a:t> </a:t>
            </a:r>
          </a:p>
        </p:txBody>
      </p:sp>
      <p:sp>
        <p:nvSpPr>
          <p:cNvPr id="4" name="Content Placeholder 3"/>
          <p:cNvSpPr>
            <a:spLocks noGrp="1"/>
          </p:cNvSpPr>
          <p:nvPr>
            <p:ph idx="1"/>
          </p:nvPr>
        </p:nvSpPr>
        <p:spPr>
          <a:xfrm>
            <a:off x="409074" y="1650597"/>
            <a:ext cx="8229600" cy="4372944"/>
          </a:xfrm>
        </p:spPr>
        <p:txBody>
          <a:bodyPr/>
          <a:lstStyle/>
          <a:p>
            <a:pPr marL="365760" indent="0">
              <a:buNone/>
            </a:pPr>
            <a:r>
              <a:rPr lang="en-US" sz="2800" dirty="0" smtClean="0"/>
              <a:t>Cap </a:t>
            </a:r>
            <a:r>
              <a:rPr lang="en-US" sz="2800" dirty="0"/>
              <a:t>on charges is based on income as a percentage of </a:t>
            </a:r>
            <a:r>
              <a:rPr lang="en-US" sz="2800" dirty="0" smtClean="0"/>
              <a:t>FPL:</a:t>
            </a:r>
          </a:p>
          <a:p>
            <a:pPr marL="365760" indent="0">
              <a:buNone/>
            </a:pPr>
            <a:endParaRPr lang="en-US" sz="2800" dirty="0" smtClean="0"/>
          </a:p>
          <a:p>
            <a:pPr>
              <a:buFont typeface="Wingdings" panose="05000000000000000000" pitchFamily="2" charset="2"/>
              <a:buChar char="ü"/>
            </a:pPr>
            <a:r>
              <a:rPr lang="en-US" sz="2800" dirty="0" smtClean="0"/>
              <a:t>101-200% FPL – 5% cap</a:t>
            </a:r>
          </a:p>
          <a:p>
            <a:pPr>
              <a:buFont typeface="Wingdings" panose="05000000000000000000" pitchFamily="2" charset="2"/>
              <a:buChar char="ü"/>
            </a:pPr>
            <a:r>
              <a:rPr lang="en-US" sz="2800" dirty="0" smtClean="0"/>
              <a:t>201-300% FPL – 7% cap</a:t>
            </a:r>
          </a:p>
          <a:p>
            <a:pPr>
              <a:buFont typeface="Wingdings" panose="05000000000000000000" pitchFamily="2" charset="2"/>
              <a:buChar char="ü"/>
            </a:pPr>
            <a:r>
              <a:rPr lang="en-US" sz="2800" dirty="0" smtClean="0"/>
              <a:t>&gt;300% FPL – 10% cap</a:t>
            </a:r>
          </a:p>
          <a:p>
            <a:pPr marL="365760" indent="0">
              <a:buNone/>
            </a:pPr>
            <a:endParaRPr lang="en-US" sz="2600" dirty="0"/>
          </a:p>
        </p:txBody>
      </p:sp>
      <p:sp>
        <p:nvSpPr>
          <p:cNvPr id="8" name="Title 1"/>
          <p:cNvSpPr txBox="1">
            <a:spLocks/>
          </p:cNvSpPr>
          <p:nvPr/>
        </p:nvSpPr>
        <p:spPr>
          <a:xfrm>
            <a:off x="609600" y="4188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
        <p:nvSpPr>
          <p:cNvPr id="9" name="Title 1"/>
          <p:cNvSpPr txBox="1">
            <a:spLocks/>
          </p:cNvSpPr>
          <p:nvPr/>
        </p:nvSpPr>
        <p:spPr>
          <a:xfrm>
            <a:off x="762000" y="5712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
        <p:nvSpPr>
          <p:cNvPr id="10" name="Title 1"/>
          <p:cNvSpPr txBox="1">
            <a:spLocks/>
          </p:cNvSpPr>
          <p:nvPr/>
        </p:nvSpPr>
        <p:spPr>
          <a:xfrm>
            <a:off x="914400" y="7236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dirty="0" smtClean="0"/>
              <a:t>Cap on charges</a:t>
            </a:r>
            <a:endParaRPr lang="en-US" sz="3600" dirty="0"/>
          </a:p>
        </p:txBody>
      </p:sp>
      <p:sp>
        <p:nvSpPr>
          <p:cNvPr id="11" name="Title 1"/>
          <p:cNvSpPr txBox="1">
            <a:spLocks/>
          </p:cNvSpPr>
          <p:nvPr/>
        </p:nvSpPr>
        <p:spPr>
          <a:xfrm>
            <a:off x="1066800" y="876074"/>
            <a:ext cx="8229600" cy="774523"/>
          </a:xfrm>
          <a:prstGeom prst="rect">
            <a:avLst/>
          </a:prstGeom>
        </p:spPr>
        <p:txBody>
          <a:bodyPr/>
          <a:lstStyle>
            <a:lvl1pPr algn="l" defTabSz="457200" rtl="0" eaLnBrk="1" latinLnBrk="0" hangingPunct="1">
              <a:spcBef>
                <a:spcPct val="0"/>
              </a:spcBef>
              <a:buNone/>
              <a:defRPr sz="4000" b="1" i="0" u="none" kern="1200" cap="all" baseline="0">
                <a:solidFill>
                  <a:srgbClr val="434445"/>
                </a:solidFill>
                <a:latin typeface="Arial"/>
                <a:ea typeface="+mj-ea"/>
                <a:cs typeface="Arial"/>
              </a:defRPr>
            </a:lvl1pPr>
          </a:lstStyle>
          <a:p>
            <a:r>
              <a:rPr lang="en-US" smtClean="0"/>
              <a:t> </a:t>
            </a:r>
            <a:r>
              <a:rPr lang="en-US" sz="3600" smtClean="0"/>
              <a:t> </a:t>
            </a:r>
            <a:endParaRPr lang="en-US" sz="3600" dirty="0"/>
          </a:p>
        </p:txBody>
      </p:sp>
    </p:spTree>
    <p:extLst>
      <p:ext uri="{BB962C8B-B14F-4D97-AF65-F5344CB8AC3E}">
        <p14:creationId xmlns:p14="http://schemas.microsoft.com/office/powerpoint/2010/main" val="41035862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C3CF-7395-4A7F-9896-1AB358C1C733}"/>
              </a:ext>
            </a:extLst>
          </p:cNvPr>
          <p:cNvSpPr>
            <a:spLocks noGrp="1"/>
          </p:cNvSpPr>
          <p:nvPr>
            <p:ph type="title"/>
          </p:nvPr>
        </p:nvSpPr>
        <p:spPr/>
        <p:txBody>
          <a:bodyPr anchor="t"/>
          <a:lstStyle/>
          <a:p>
            <a:r>
              <a:rPr lang="en-US" dirty="0"/>
              <a:t>Cap on charges</a:t>
            </a:r>
            <a:endParaRPr lang="en-US" sz="6600" dirty="0"/>
          </a:p>
        </p:txBody>
      </p:sp>
      <p:sp>
        <p:nvSpPr>
          <p:cNvPr id="3" name="Content Placeholder 2">
            <a:extLst>
              <a:ext uri="{FF2B5EF4-FFF2-40B4-BE49-F238E27FC236}">
                <a16:creationId xmlns:a16="http://schemas.microsoft.com/office/drawing/2014/main" id="{57C34CDC-533D-4423-B5A9-CF8F9D09A1A6}"/>
              </a:ext>
            </a:extLst>
          </p:cNvPr>
          <p:cNvSpPr>
            <a:spLocks noGrp="1"/>
          </p:cNvSpPr>
          <p:nvPr>
            <p:ph idx="1"/>
          </p:nvPr>
        </p:nvSpPr>
        <p:spPr>
          <a:xfrm>
            <a:off x="457200" y="1983921"/>
            <a:ext cx="8229600" cy="4335236"/>
          </a:xfrm>
        </p:spPr>
        <p:txBody>
          <a:bodyPr anchor="t"/>
          <a:lstStyle/>
          <a:p>
            <a:pPr>
              <a:lnSpc>
                <a:spcPct val="150000"/>
              </a:lnSpc>
              <a:buFont typeface="Wingdings" panose="05000000000000000000" pitchFamily="2" charset="2"/>
              <a:buChar char="ü"/>
            </a:pPr>
            <a:r>
              <a:rPr lang="en-US" sz="2400" dirty="0"/>
              <a:t>Calculate each RWHAP patient’s annual cap based on their individual annual gross income</a:t>
            </a:r>
          </a:p>
          <a:p>
            <a:pPr>
              <a:lnSpc>
                <a:spcPct val="150000"/>
              </a:lnSpc>
              <a:buFont typeface="Wingdings" panose="05000000000000000000" pitchFamily="2" charset="2"/>
              <a:buChar char="ü"/>
            </a:pPr>
            <a:r>
              <a:rPr lang="en-US" sz="2400" dirty="0"/>
              <a:t>Inform the patient of </a:t>
            </a:r>
            <a:r>
              <a:rPr lang="en-US" sz="2400" dirty="0" smtClean="0"/>
              <a:t>the </a:t>
            </a:r>
            <a:r>
              <a:rPr lang="en-US" sz="2400" dirty="0"/>
              <a:t>cap and their responsibility to track all charges</a:t>
            </a:r>
          </a:p>
          <a:p>
            <a:pPr>
              <a:lnSpc>
                <a:spcPct val="150000"/>
              </a:lnSpc>
              <a:buFont typeface="Wingdings" panose="05000000000000000000" pitchFamily="2" charset="2"/>
              <a:buChar char="ü"/>
            </a:pPr>
            <a:r>
              <a:rPr lang="en-US" sz="2400" dirty="0"/>
              <a:t>Aggregate/add up or track all applicable charges</a:t>
            </a:r>
          </a:p>
          <a:p>
            <a:pPr>
              <a:lnSpc>
                <a:spcPct val="150000"/>
              </a:lnSpc>
              <a:buFont typeface="Wingdings" panose="05000000000000000000" pitchFamily="2" charset="2"/>
              <a:buChar char="ü"/>
            </a:pPr>
            <a:r>
              <a:rPr lang="en-US" sz="2400" dirty="0"/>
              <a:t>Stop imposing charges on </a:t>
            </a:r>
            <a:r>
              <a:rPr lang="en-US" sz="2400" dirty="0" smtClean="0"/>
              <a:t>RWHAP patient </a:t>
            </a:r>
            <a:r>
              <a:rPr lang="en-US" sz="2400" dirty="0"/>
              <a:t>when cap is </a:t>
            </a:r>
            <a:r>
              <a:rPr lang="en-US" sz="2400" dirty="0" smtClean="0"/>
              <a:t>met</a:t>
            </a:r>
            <a:endParaRPr lang="en-US" sz="2400" dirty="0"/>
          </a:p>
          <a:p>
            <a:pPr marL="365760" indent="0">
              <a:buNone/>
            </a:pPr>
            <a:endParaRPr lang="en-US" dirty="0"/>
          </a:p>
        </p:txBody>
      </p:sp>
      <p:sp>
        <p:nvSpPr>
          <p:cNvPr id="4" name="Content Placeholder 3">
            <a:extLst>
              <a:ext uri="{FF2B5EF4-FFF2-40B4-BE49-F238E27FC236}">
                <a16:creationId xmlns:a16="http://schemas.microsoft.com/office/drawing/2014/main" id="{7C513D33-7AB8-4269-8FC3-32C86B2AF349}"/>
              </a:ext>
            </a:extLst>
          </p:cNvPr>
          <p:cNvSpPr>
            <a:spLocks noGrp="1"/>
          </p:cNvSpPr>
          <p:nvPr>
            <p:ph idx="13"/>
          </p:nvPr>
        </p:nvSpPr>
        <p:spPr/>
        <p:txBody>
          <a:bodyPr anchor="t"/>
          <a:lstStyle/>
          <a:p>
            <a:r>
              <a:rPr lang="en-US" dirty="0"/>
              <a:t>What </a:t>
            </a:r>
            <a:r>
              <a:rPr lang="en-US" dirty="0" smtClean="0"/>
              <a:t>do you have to do?</a:t>
            </a:r>
            <a:endParaRPr lang="en-US" dirty="0"/>
          </a:p>
        </p:txBody>
      </p:sp>
    </p:spTree>
    <p:extLst>
      <p:ext uri="{BB962C8B-B14F-4D97-AF65-F5344CB8AC3E}">
        <p14:creationId xmlns:p14="http://schemas.microsoft.com/office/powerpoint/2010/main" val="1243224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C3CF-7395-4A7F-9896-1AB358C1C733}"/>
              </a:ext>
            </a:extLst>
          </p:cNvPr>
          <p:cNvSpPr>
            <a:spLocks noGrp="1"/>
          </p:cNvSpPr>
          <p:nvPr>
            <p:ph type="title"/>
          </p:nvPr>
        </p:nvSpPr>
        <p:spPr/>
        <p:txBody>
          <a:bodyPr anchor="t"/>
          <a:lstStyle/>
          <a:p>
            <a:r>
              <a:rPr lang="en-US"/>
              <a:t>Program income</a:t>
            </a:r>
          </a:p>
        </p:txBody>
      </p:sp>
      <p:sp>
        <p:nvSpPr>
          <p:cNvPr id="3" name="Content Placeholder 2">
            <a:extLst>
              <a:ext uri="{FF2B5EF4-FFF2-40B4-BE49-F238E27FC236}">
                <a16:creationId xmlns:a16="http://schemas.microsoft.com/office/drawing/2014/main" id="{57C34CDC-533D-4423-B5A9-CF8F9D09A1A6}"/>
              </a:ext>
            </a:extLst>
          </p:cNvPr>
          <p:cNvSpPr>
            <a:spLocks noGrp="1"/>
          </p:cNvSpPr>
          <p:nvPr>
            <p:ph idx="1"/>
          </p:nvPr>
        </p:nvSpPr>
        <p:spPr/>
        <p:txBody>
          <a:bodyPr anchor="t"/>
          <a:lstStyle/>
          <a:p>
            <a:r>
              <a:rPr lang="en-US" sz="2400" dirty="0"/>
              <a:t>R</a:t>
            </a:r>
            <a:r>
              <a:rPr lang="en-US" sz="2400" dirty="0" smtClean="0"/>
              <a:t>eimbursement/payments </a:t>
            </a:r>
            <a:r>
              <a:rPr lang="en-US" sz="2400" dirty="0"/>
              <a:t>for services provided </a:t>
            </a:r>
            <a:r>
              <a:rPr lang="en-US" sz="2400" dirty="0" smtClean="0"/>
              <a:t>include: self-pay</a:t>
            </a:r>
            <a:r>
              <a:rPr lang="en-US" sz="2400" dirty="0"/>
              <a:t>, Sliding Fee </a:t>
            </a:r>
            <a:r>
              <a:rPr lang="en-US" sz="2400" dirty="0" smtClean="0"/>
              <a:t>Scale, </a:t>
            </a:r>
            <a:r>
              <a:rPr lang="en-US" sz="2400" dirty="0"/>
              <a:t>Medicaid, Medicare, private insurance, Alliance, </a:t>
            </a:r>
            <a:r>
              <a:rPr lang="en-US" sz="2400" dirty="0" smtClean="0"/>
              <a:t>and </a:t>
            </a:r>
            <a:r>
              <a:rPr lang="en-US" sz="2400" dirty="0"/>
              <a:t>other third party sources (</a:t>
            </a:r>
            <a:r>
              <a:rPr lang="en-US" sz="2400" dirty="0" err="1"/>
              <a:t>e.g</a:t>
            </a:r>
            <a:r>
              <a:rPr lang="en-US" sz="2400" dirty="0"/>
              <a:t> Managed Care)</a:t>
            </a:r>
          </a:p>
          <a:p>
            <a:endParaRPr lang="en-US" dirty="0"/>
          </a:p>
        </p:txBody>
      </p:sp>
      <p:sp>
        <p:nvSpPr>
          <p:cNvPr id="4" name="Content Placeholder 3">
            <a:extLst>
              <a:ext uri="{FF2B5EF4-FFF2-40B4-BE49-F238E27FC236}">
                <a16:creationId xmlns:a16="http://schemas.microsoft.com/office/drawing/2014/main" id="{7C513D33-7AB8-4269-8FC3-32C86B2AF349}"/>
              </a:ext>
            </a:extLst>
          </p:cNvPr>
          <p:cNvSpPr>
            <a:spLocks noGrp="1"/>
          </p:cNvSpPr>
          <p:nvPr>
            <p:ph idx="13"/>
          </p:nvPr>
        </p:nvSpPr>
        <p:spPr/>
        <p:txBody>
          <a:bodyPr anchor="t"/>
          <a:lstStyle/>
          <a:p>
            <a:r>
              <a:rPr lang="en-US" dirty="0"/>
              <a:t>What is it?</a:t>
            </a:r>
          </a:p>
        </p:txBody>
      </p:sp>
      <p:sp>
        <p:nvSpPr>
          <p:cNvPr id="5" name="Content Placeholder 4">
            <a:extLst>
              <a:ext uri="{FF2B5EF4-FFF2-40B4-BE49-F238E27FC236}">
                <a16:creationId xmlns:a16="http://schemas.microsoft.com/office/drawing/2014/main" id="{9C8664D5-50F1-4B40-8F68-25FF56F9E45C}"/>
              </a:ext>
            </a:extLst>
          </p:cNvPr>
          <p:cNvSpPr>
            <a:spLocks noGrp="1"/>
          </p:cNvSpPr>
          <p:nvPr>
            <p:ph idx="14"/>
          </p:nvPr>
        </p:nvSpPr>
        <p:spPr/>
        <p:txBody>
          <a:bodyPr anchor="t"/>
          <a:lstStyle/>
          <a:p>
            <a:r>
              <a:rPr lang="en-US" sz="2200" dirty="0"/>
              <a:t>Program Income is any income that is generated for a sub-recipient by a Ryan White grant or earned as a result of the grant. </a:t>
            </a:r>
          </a:p>
          <a:p>
            <a:endParaRPr lang="en-US" dirty="0"/>
          </a:p>
        </p:txBody>
      </p:sp>
    </p:spTree>
    <p:extLst>
      <p:ext uri="{BB962C8B-B14F-4D97-AF65-F5344CB8AC3E}">
        <p14:creationId xmlns:p14="http://schemas.microsoft.com/office/powerpoint/2010/main" val="1502138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cap="none" dirty="0">
                <a:solidFill>
                  <a:schemeClr val="tx1"/>
                </a:solidFill>
                <a:latin typeface="Trebuchet MS" panose="020B0603020202020204"/>
                <a:cs typeface="+mj-cs"/>
              </a:rPr>
              <a:t>Applicable Charges counts towards Cap </a:t>
            </a:r>
            <a:endParaRPr lang="en-US" dirty="0">
              <a:solidFill>
                <a:schemeClr val="tx1"/>
              </a:solidFill>
            </a:endParaRPr>
          </a:p>
        </p:txBody>
      </p:sp>
      <p:sp>
        <p:nvSpPr>
          <p:cNvPr id="3" name="Content Placeholder 2"/>
          <p:cNvSpPr>
            <a:spLocks noGrp="1"/>
          </p:cNvSpPr>
          <p:nvPr>
            <p:ph idx="1"/>
          </p:nvPr>
        </p:nvSpPr>
        <p:spPr>
          <a:xfrm>
            <a:off x="457200" y="1781503"/>
            <a:ext cx="8229600" cy="3746562"/>
          </a:xfrm>
        </p:spPr>
        <p:txBody>
          <a:bodyPr/>
          <a:lstStyle/>
          <a:p>
            <a:pPr marL="285750" lvl="0" indent="-285750">
              <a:spcBef>
                <a:spcPts val="1000"/>
              </a:spcBef>
              <a:buClr>
                <a:srgbClr val="C00000"/>
              </a:buClr>
              <a:buSzPct val="80000"/>
              <a:buFont typeface="Wingdings" panose="05000000000000000000" pitchFamily="2" charset="2"/>
              <a:buChar char="q"/>
            </a:pPr>
            <a:r>
              <a:rPr lang="en-US" altLang="en-US" i="1" dirty="0">
                <a:latin typeface="Trebuchet MS" panose="020B0603020202020204"/>
                <a:cs typeface="+mn-cs"/>
              </a:rPr>
              <a:t>The </a:t>
            </a:r>
            <a:r>
              <a:rPr lang="en-US" altLang="en-US" i="1" dirty="0">
                <a:solidFill>
                  <a:prstClr val="black">
                    <a:lumMod val="75000"/>
                    <a:lumOff val="25000"/>
                  </a:prstClr>
                </a:solidFill>
                <a:latin typeface="Trebuchet MS" panose="020B0603020202020204"/>
                <a:cs typeface="+mn-cs"/>
              </a:rPr>
              <a:t>Law States</a:t>
            </a:r>
          </a:p>
          <a:p>
            <a:pPr marL="342900" lvl="0" indent="-342900">
              <a:spcBef>
                <a:spcPts val="1000"/>
              </a:spcBef>
              <a:buClr>
                <a:srgbClr val="C00000"/>
              </a:buClr>
              <a:buSzPct val="80000"/>
              <a:buFont typeface="Wingdings" panose="05000000000000000000" pitchFamily="2" charset="2"/>
              <a:buChar char="q"/>
            </a:pPr>
            <a:r>
              <a:rPr lang="en-US" altLang="en-US" i="1" dirty="0">
                <a:solidFill>
                  <a:prstClr val="black">
                    <a:lumMod val="75000"/>
                    <a:lumOff val="25000"/>
                  </a:prstClr>
                </a:solidFill>
                <a:latin typeface="Trebuchet MS" panose="020B0603020202020204"/>
                <a:cs typeface="+mn-cs"/>
              </a:rPr>
              <a:t>…</a:t>
            </a:r>
            <a:r>
              <a:rPr lang="en-US" altLang="en-US" sz="2800" i="1" dirty="0">
                <a:solidFill>
                  <a:prstClr val="black">
                    <a:lumMod val="75000"/>
                    <a:lumOff val="25000"/>
                  </a:prstClr>
                </a:solidFill>
                <a:latin typeface="Trebuchet MS" panose="020B0603020202020204"/>
                <a:cs typeface="+mn-cs"/>
              </a:rPr>
              <a:t>the annual aggregate of charges imposed for such services [during the calendar year] without regard to whether they are characterized as enrollment fees, premiums, deductibles, cost sharing, copayments, coinsurance, or other charges</a:t>
            </a:r>
            <a:endParaRPr lang="en-US" sz="2800" dirty="0">
              <a:solidFill>
                <a:prstClr val="black">
                  <a:lumMod val="75000"/>
                  <a:lumOff val="25000"/>
                </a:prstClr>
              </a:solidFill>
              <a:latin typeface="Trebuchet MS" panose="020B0603020202020204"/>
              <a:cs typeface="+mn-cs"/>
            </a:endParaRPr>
          </a:p>
        </p:txBody>
      </p:sp>
    </p:spTree>
    <p:extLst>
      <p:ext uri="{BB962C8B-B14F-4D97-AF65-F5344CB8AC3E}">
        <p14:creationId xmlns:p14="http://schemas.microsoft.com/office/powerpoint/2010/main" val="5603034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able showing the differences between the HRSA RWHAP Imposition of charges and the BPHC sliding fee discount program" title="Multi-funded clinic table"/>
          <p:cNvGraphicFramePr>
            <a:graphicFrameLocks noGrp="1"/>
          </p:cNvGraphicFramePr>
          <p:nvPr>
            <p:extLst>
              <p:ext uri="{D42A27DB-BD31-4B8C-83A1-F6EECF244321}">
                <p14:modId xmlns:p14="http://schemas.microsoft.com/office/powerpoint/2010/main" val="3279749537"/>
              </p:ext>
            </p:extLst>
          </p:nvPr>
        </p:nvGraphicFramePr>
        <p:xfrm>
          <a:off x="359230" y="1771651"/>
          <a:ext cx="8490856" cy="4571998"/>
        </p:xfrm>
        <a:graphic>
          <a:graphicData uri="http://schemas.openxmlformats.org/drawingml/2006/table">
            <a:tbl>
              <a:tblPr firstRow="1" bandRow="1">
                <a:tableStyleId>{16D9F66E-5EB9-4882-86FB-DCBF35E3C3E4}</a:tableStyleId>
              </a:tblPr>
              <a:tblGrid>
                <a:gridCol w="4003111">
                  <a:extLst>
                    <a:ext uri="{9D8B030D-6E8A-4147-A177-3AD203B41FA5}">
                      <a16:colId xmlns:a16="http://schemas.microsoft.com/office/drawing/2014/main" val="477336283"/>
                    </a:ext>
                  </a:extLst>
                </a:gridCol>
                <a:gridCol w="4487745">
                  <a:extLst>
                    <a:ext uri="{9D8B030D-6E8A-4147-A177-3AD203B41FA5}">
                      <a16:colId xmlns:a16="http://schemas.microsoft.com/office/drawing/2014/main" val="20000"/>
                    </a:ext>
                  </a:extLst>
                </a:gridCol>
              </a:tblGrid>
              <a:tr h="304442">
                <a:tc>
                  <a:txBody>
                    <a:bodyPr/>
                    <a:lstStyle/>
                    <a:p>
                      <a:endParaRPr lang="en-US" sz="1200" b="1" dirty="0">
                        <a:ln>
                          <a:noFill/>
                        </a:ln>
                        <a:latin typeface="+mj-lt"/>
                        <a:cs typeface="Century Gothic"/>
                      </a:endParaRPr>
                    </a:p>
                  </a:txBody>
                  <a:tcPr marL="51449" marR="51449" marT="25724" marB="25724" anchor="ctr">
                    <a:noFill/>
                  </a:tcPr>
                </a:tc>
                <a:tc>
                  <a:txBody>
                    <a:bodyPr/>
                    <a:lstStyle/>
                    <a:p>
                      <a:pPr algn="ctr"/>
                      <a:r>
                        <a:rPr lang="en-US" sz="1200" dirty="0" smtClean="0">
                          <a:latin typeface="+mj-lt"/>
                        </a:rPr>
                        <a:t> </a:t>
                      </a:r>
                      <a:r>
                        <a:rPr lang="en-US" sz="1200" dirty="0">
                          <a:latin typeface="+mj-lt"/>
                        </a:rPr>
                        <a:t>Imposition of Charges</a:t>
                      </a:r>
                      <a:endParaRPr lang="en-US" sz="1200" dirty="0">
                        <a:latin typeface="+mj-lt"/>
                        <a:cs typeface="Century Gothic"/>
                      </a:endParaRPr>
                    </a:p>
                  </a:txBody>
                  <a:tcPr marL="51449" marR="51449" marT="25724" marB="25724" anchor="ctr"/>
                </a:tc>
                <a:extLst>
                  <a:ext uri="{0D108BD9-81ED-4DB2-BD59-A6C34878D82A}">
                    <a16:rowId xmlns:a16="http://schemas.microsoft.com/office/drawing/2014/main" val="2956603916"/>
                  </a:ext>
                </a:extLst>
              </a:tr>
              <a:tr h="1095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j-lt"/>
                          <a:ea typeface="+mn-ea"/>
                          <a:cs typeface="Century Gothic"/>
                        </a:rPr>
                        <a:t>Applicability</a:t>
                      </a:r>
                    </a:p>
                  </a:txBody>
                  <a:tcPr marL="51449" marR="51449" marT="25724" marB="2572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j-lt"/>
                        </a:rPr>
                        <a:t>Any service </a:t>
                      </a:r>
                      <a:r>
                        <a:rPr lang="en-US" sz="1100" b="0" dirty="0" smtClean="0">
                          <a:solidFill>
                            <a:schemeClr val="tx1"/>
                          </a:solidFill>
                          <a:latin typeface="+mj-lt"/>
                        </a:rPr>
                        <a:t>or </a:t>
                      </a:r>
                      <a:r>
                        <a:rPr lang="en-US" sz="1100" b="0" dirty="0">
                          <a:solidFill>
                            <a:schemeClr val="tx1"/>
                          </a:solidFill>
                          <a:latin typeface="+mj-lt"/>
                        </a:rPr>
                        <a:t>set of services for which a distinct fee is typically billed for within the local health care market</a:t>
                      </a:r>
                    </a:p>
                  </a:txBody>
                  <a:tcPr marL="51449" marR="51449" marT="25724" marB="25724" anchor="ctr"/>
                </a:tc>
                <a:extLst>
                  <a:ext uri="{0D108BD9-81ED-4DB2-BD59-A6C34878D82A}">
                    <a16:rowId xmlns:a16="http://schemas.microsoft.com/office/drawing/2014/main" val="602908845"/>
                  </a:ext>
                </a:extLst>
              </a:tr>
              <a:tr h="502441">
                <a:tc>
                  <a:txBody>
                    <a:bodyPr/>
                    <a:lstStyle/>
                    <a:p>
                      <a:r>
                        <a:rPr lang="en-US" sz="1100" b="1" dirty="0">
                          <a:latin typeface="+mj-lt"/>
                          <a:cs typeface="Century Gothic"/>
                        </a:rPr>
                        <a:t>Denial of service</a:t>
                      </a:r>
                    </a:p>
                  </a:txBody>
                  <a:tcPr marL="51449" marR="51449" marT="25724" marB="2572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j-lt"/>
                          <a:ea typeface="+mn-ea"/>
                          <a:cs typeface="+mn-cs"/>
                        </a:rPr>
                        <a:t>No RWHAP patient shall be denied service due to an individual’s inability to pay</a:t>
                      </a:r>
                      <a:endParaRPr lang="en-US" sz="1100" kern="1200" dirty="0">
                        <a:solidFill>
                          <a:schemeClr val="tx1"/>
                        </a:solidFill>
                        <a:latin typeface="+mj-lt"/>
                        <a:ea typeface="+mn-ea"/>
                        <a:cs typeface="Century Gothic"/>
                      </a:endParaRPr>
                    </a:p>
                  </a:txBody>
                  <a:tcPr marL="51449" marR="51449" marT="25724" marB="25724" anchor="ctr"/>
                </a:tc>
                <a:extLst>
                  <a:ext uri="{0D108BD9-81ED-4DB2-BD59-A6C34878D82A}">
                    <a16:rowId xmlns:a16="http://schemas.microsoft.com/office/drawing/2014/main" val="612454338"/>
                  </a:ext>
                </a:extLst>
              </a:tr>
              <a:tr h="284641">
                <a:tc>
                  <a:txBody>
                    <a:bodyPr/>
                    <a:lstStyle/>
                    <a:p>
                      <a:r>
                        <a:rPr lang="en-US" sz="1100" b="1" dirty="0">
                          <a:latin typeface="+mj-lt"/>
                          <a:cs typeface="Century Gothic"/>
                        </a:rPr>
                        <a:t>Fee Schedule</a:t>
                      </a:r>
                    </a:p>
                  </a:txBody>
                  <a:tcPr marL="51449" marR="51449" marT="25724" marB="2572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j-lt"/>
                          <a:ea typeface="+mn-ea"/>
                          <a:cs typeface="+mn-cs"/>
                        </a:rPr>
                        <a:t>Recommended</a:t>
                      </a:r>
                    </a:p>
                  </a:txBody>
                  <a:tcPr marL="51449" marR="51449" marT="25724" marB="25724" anchor="ctr"/>
                </a:tc>
                <a:extLst>
                  <a:ext uri="{0D108BD9-81ED-4DB2-BD59-A6C34878D82A}">
                    <a16:rowId xmlns:a16="http://schemas.microsoft.com/office/drawing/2014/main" val="4089922557"/>
                  </a:ext>
                </a:extLst>
              </a:tr>
              <a:tr h="502441">
                <a:tc>
                  <a:txBody>
                    <a:bodyPr/>
                    <a:lstStyle/>
                    <a:p>
                      <a:r>
                        <a:rPr lang="en-US" sz="1100" b="1" dirty="0">
                          <a:latin typeface="+mj-lt"/>
                          <a:cs typeface="Century Gothic"/>
                        </a:rPr>
                        <a:t>Basis by which to charge patients</a:t>
                      </a:r>
                    </a:p>
                  </a:txBody>
                  <a:tcPr marL="51449" marR="51449" marT="25724" marB="25724" anchor="ctr"/>
                </a:tc>
                <a:tc>
                  <a:txBody>
                    <a:bodyPr/>
                    <a:lstStyle/>
                    <a:p>
                      <a:pPr algn="ctr"/>
                      <a:r>
                        <a:rPr lang="en-US" sz="1100" dirty="0">
                          <a:solidFill>
                            <a:schemeClr val="tx1"/>
                          </a:solidFill>
                          <a:latin typeface="+mj-lt"/>
                        </a:rPr>
                        <a:t>Schedule of </a:t>
                      </a:r>
                      <a:r>
                        <a:rPr lang="en-US" sz="1100" dirty="0" smtClean="0">
                          <a:solidFill>
                            <a:schemeClr val="tx1"/>
                          </a:solidFill>
                          <a:latin typeface="+mj-lt"/>
                        </a:rPr>
                        <a:t>Charges</a:t>
                      </a:r>
                      <a:br>
                        <a:rPr lang="en-US" sz="1100" dirty="0" smtClean="0">
                          <a:solidFill>
                            <a:schemeClr val="tx1"/>
                          </a:solidFill>
                          <a:latin typeface="+mj-lt"/>
                        </a:rPr>
                      </a:br>
                      <a:r>
                        <a:rPr lang="en-US" sz="1100" dirty="0" smtClean="0">
                          <a:solidFill>
                            <a:schemeClr val="tx1"/>
                          </a:solidFill>
                          <a:latin typeface="+mj-lt"/>
                        </a:rPr>
                        <a:t>(flat or varying</a:t>
                      </a:r>
                      <a:r>
                        <a:rPr lang="en-US" sz="1100" baseline="0" dirty="0" smtClean="0">
                          <a:solidFill>
                            <a:schemeClr val="tx1"/>
                          </a:solidFill>
                          <a:latin typeface="+mj-lt"/>
                        </a:rPr>
                        <a:t> rate</a:t>
                      </a:r>
                      <a:r>
                        <a:rPr lang="en-US" sz="1100" dirty="0" smtClean="0">
                          <a:solidFill>
                            <a:schemeClr val="tx1"/>
                          </a:solidFill>
                          <a:latin typeface="+mj-lt"/>
                        </a:rPr>
                        <a:t>)</a:t>
                      </a:r>
                      <a:endParaRPr lang="en-US" sz="1100" dirty="0">
                        <a:solidFill>
                          <a:schemeClr val="tx1"/>
                        </a:solidFill>
                        <a:latin typeface="+mj-lt"/>
                      </a:endParaRPr>
                    </a:p>
                  </a:txBody>
                  <a:tcPr marL="51449" marR="51449" marT="25724" marB="25724" anchor="ctr"/>
                </a:tc>
                <a:extLst>
                  <a:ext uri="{0D108BD9-81ED-4DB2-BD59-A6C34878D82A}">
                    <a16:rowId xmlns:a16="http://schemas.microsoft.com/office/drawing/2014/main" val="1540825040"/>
                  </a:ext>
                </a:extLst>
              </a:tr>
              <a:tr h="6839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dk1"/>
                          </a:solidFill>
                          <a:latin typeface="+mj-lt"/>
                          <a:ea typeface="+mn-ea"/>
                          <a:cs typeface="Century Gothic"/>
                        </a:rPr>
                        <a:t>Patients eligible for</a:t>
                      </a:r>
                      <a:r>
                        <a:rPr lang="en-US" sz="1100" b="1" kern="1200" baseline="0" dirty="0">
                          <a:solidFill>
                            <a:schemeClr val="dk1"/>
                          </a:solidFill>
                          <a:latin typeface="+mj-lt"/>
                          <a:ea typeface="+mn-ea"/>
                          <a:cs typeface="Century Gothic"/>
                        </a:rPr>
                        <a:t> reduced </a:t>
                      </a:r>
                      <a:r>
                        <a:rPr lang="en-US" sz="1100" b="1" kern="1200" baseline="0" dirty="0" smtClean="0">
                          <a:solidFill>
                            <a:schemeClr val="dk1"/>
                          </a:solidFill>
                          <a:latin typeface="+mj-lt"/>
                          <a:ea typeface="+mn-ea"/>
                          <a:cs typeface="Century Gothic"/>
                        </a:rPr>
                        <a:t>rates/discounts</a:t>
                      </a:r>
                      <a:endParaRPr lang="en-US" sz="1100" b="1" kern="1200" dirty="0">
                        <a:solidFill>
                          <a:schemeClr val="dk1"/>
                        </a:solidFill>
                        <a:latin typeface="+mj-lt"/>
                        <a:ea typeface="+mn-ea"/>
                        <a:cs typeface="Century Gothic"/>
                      </a:endParaRPr>
                    </a:p>
                    <a:p>
                      <a:endParaRPr lang="en-US" sz="1100" b="1" dirty="0">
                        <a:latin typeface="+mj-lt"/>
                        <a:cs typeface="Century Gothic"/>
                      </a:endParaRPr>
                    </a:p>
                  </a:txBody>
                  <a:tcPr marL="51449" marR="51449" marT="25724" marB="2572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mj-lt"/>
                          <a:ea typeface="+mn-ea"/>
                          <a:cs typeface="+mn-cs"/>
                        </a:rPr>
                        <a:t>All </a:t>
                      </a:r>
                      <a:r>
                        <a:rPr lang="en-US" sz="1100" kern="1200" dirty="0" smtClean="0">
                          <a:solidFill>
                            <a:schemeClr val="tx1"/>
                          </a:solidFill>
                          <a:latin typeface="+mj-lt"/>
                          <a:ea typeface="+mn-ea"/>
                          <a:cs typeface="+mn-cs"/>
                        </a:rPr>
                        <a:t>Ryan White </a:t>
                      </a:r>
                      <a:r>
                        <a:rPr lang="en-US" sz="1100" kern="1200" baseline="0" dirty="0" smtClean="0">
                          <a:solidFill>
                            <a:schemeClr val="tx1"/>
                          </a:solidFill>
                          <a:latin typeface="+mj-lt"/>
                          <a:ea typeface="+mn-ea"/>
                          <a:cs typeface="+mn-cs"/>
                        </a:rPr>
                        <a:t>eligible </a:t>
                      </a:r>
                      <a:r>
                        <a:rPr lang="en-US" sz="1100" kern="1200" baseline="0" dirty="0">
                          <a:solidFill>
                            <a:schemeClr val="tx1"/>
                          </a:solidFill>
                          <a:latin typeface="+mj-lt"/>
                          <a:ea typeface="+mn-ea"/>
                          <a:cs typeface="+mn-cs"/>
                        </a:rPr>
                        <a:t>patients may receive a reduced </a:t>
                      </a:r>
                      <a:r>
                        <a:rPr lang="en-US" sz="1100" kern="1200" baseline="0" dirty="0" smtClean="0">
                          <a:solidFill>
                            <a:schemeClr val="tx1"/>
                          </a:solidFill>
                          <a:latin typeface="+mj-lt"/>
                          <a:ea typeface="+mn-ea"/>
                          <a:cs typeface="+mn-cs"/>
                        </a:rPr>
                        <a:t>rate.  </a:t>
                      </a:r>
                      <a:endParaRPr lang="en-US" sz="1100" dirty="0">
                        <a:solidFill>
                          <a:schemeClr val="tx1"/>
                        </a:solidFill>
                        <a:latin typeface="+mj-lt"/>
                        <a:cs typeface="Century Gothic"/>
                      </a:endParaRPr>
                    </a:p>
                  </a:txBody>
                  <a:tcPr marL="51449" marR="51449" marT="25724" marB="25724" anchor="ctr"/>
                </a:tc>
                <a:extLst>
                  <a:ext uri="{0D108BD9-81ED-4DB2-BD59-A6C34878D82A}">
                    <a16:rowId xmlns:a16="http://schemas.microsoft.com/office/drawing/2014/main" val="2483379329"/>
                  </a:ext>
                </a:extLst>
              </a:tr>
              <a:tr h="720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mj-lt"/>
                          <a:cs typeface="Century Gothic"/>
                        </a:rPr>
                        <a:t>Assessment of charges</a:t>
                      </a:r>
                    </a:p>
                  </a:txBody>
                  <a:tcPr marL="51449" marR="51449" marT="25724" marB="2572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mn-lt"/>
                          <a:ea typeface="+mn-ea"/>
                          <a:cs typeface="+mn-cs"/>
                          <a:sym typeface="Wingdings 2" panose="05020102010507070707" pitchFamily="18" charset="2"/>
                        </a:rPr>
                        <a:t>All patients above 100% FPL must be </a:t>
                      </a:r>
                      <a:r>
                        <a:rPr kumimoji="0" lang="en-US" sz="1100" b="0" i="0" u="none" strike="noStrike" kern="1200" cap="none" spc="0" normalizeH="0" baseline="0" noProof="0" dirty="0" smtClean="0">
                          <a:ln>
                            <a:noFill/>
                          </a:ln>
                          <a:solidFill>
                            <a:schemeClr val="tx1"/>
                          </a:solidFill>
                          <a:effectLst/>
                          <a:uLnTx/>
                          <a:uFillTx/>
                          <a:latin typeface="+mn-lt"/>
                          <a:ea typeface="+mn-ea"/>
                          <a:cs typeface="+mn-cs"/>
                          <a:sym typeface="Wingdings 2" panose="05020102010507070707" pitchFamily="18" charset="2"/>
                        </a:rPr>
                        <a:t>charged. Patients </a:t>
                      </a:r>
                      <a:r>
                        <a:rPr kumimoji="0" lang="en-US" sz="1100" b="0" i="0" u="none" strike="noStrike" kern="1200" cap="none" spc="0" normalizeH="0" baseline="0" noProof="0" dirty="0">
                          <a:ln>
                            <a:noFill/>
                          </a:ln>
                          <a:solidFill>
                            <a:schemeClr val="tx1"/>
                          </a:solidFill>
                          <a:effectLst/>
                          <a:uLnTx/>
                          <a:uFillTx/>
                          <a:latin typeface="+mn-lt"/>
                          <a:ea typeface="+mn-ea"/>
                          <a:cs typeface="+mn-cs"/>
                          <a:sym typeface="Wingdings 2" panose="05020102010507070707" pitchFamily="18" charset="2"/>
                        </a:rPr>
                        <a:t>at or below 100% FPL </a:t>
                      </a:r>
                      <a:r>
                        <a:rPr kumimoji="0" lang="en-US" sz="1100" b="1" i="0" u="none" strike="noStrike" kern="1200" cap="none" spc="0" normalizeH="0" baseline="0" noProof="0" dirty="0">
                          <a:ln>
                            <a:noFill/>
                          </a:ln>
                          <a:solidFill>
                            <a:schemeClr val="tx1"/>
                          </a:solidFill>
                          <a:effectLst/>
                          <a:uLnTx/>
                          <a:uFillTx/>
                          <a:latin typeface="+mn-lt"/>
                          <a:ea typeface="+mn-ea"/>
                          <a:cs typeface="+mn-cs"/>
                          <a:sym typeface="Wingdings 2" panose="05020102010507070707" pitchFamily="18" charset="2"/>
                        </a:rPr>
                        <a:t>MUST NOT </a:t>
                      </a:r>
                      <a:r>
                        <a:rPr kumimoji="0" lang="en-US" sz="1100" b="0" i="0" u="none" strike="noStrike" kern="1200" cap="none" spc="0" normalizeH="0" baseline="0" noProof="0" dirty="0">
                          <a:ln>
                            <a:noFill/>
                          </a:ln>
                          <a:solidFill>
                            <a:schemeClr val="tx1"/>
                          </a:solidFill>
                          <a:effectLst/>
                          <a:uLnTx/>
                          <a:uFillTx/>
                          <a:latin typeface="+mn-lt"/>
                          <a:ea typeface="+mn-ea"/>
                          <a:cs typeface="+mn-cs"/>
                          <a:sym typeface="Wingdings 2" panose="05020102010507070707" pitchFamily="18" charset="2"/>
                        </a:rPr>
                        <a:t>be charged.</a:t>
                      </a:r>
                      <a:endParaRPr kumimoji="0" lang="en-US" sz="1100" b="0" i="0" u="none" strike="noStrike" kern="1200" cap="none" spc="0" normalizeH="0" baseline="0" noProof="0" dirty="0">
                        <a:ln>
                          <a:noFill/>
                        </a:ln>
                        <a:solidFill>
                          <a:schemeClr val="tx1"/>
                        </a:solidFill>
                        <a:effectLst/>
                        <a:uLnTx/>
                        <a:uFillTx/>
                        <a:latin typeface="+mn-lt"/>
                        <a:ea typeface="+mn-ea"/>
                        <a:cs typeface="+mn-cs"/>
                      </a:endParaRPr>
                    </a:p>
                  </a:txBody>
                  <a:tcPr marL="51449" marR="51449" marT="25724" marB="25724" anchor="ctr"/>
                </a:tc>
                <a:extLst>
                  <a:ext uri="{0D108BD9-81ED-4DB2-BD59-A6C34878D82A}">
                    <a16:rowId xmlns:a16="http://schemas.microsoft.com/office/drawing/2014/main" val="3333762508"/>
                  </a:ext>
                </a:extLst>
              </a:tr>
              <a:tr h="478041">
                <a:tc>
                  <a:txBody>
                    <a:bodyPr/>
                    <a:lstStyle/>
                    <a:p>
                      <a:r>
                        <a:rPr lang="en-US" sz="1100" b="1" dirty="0">
                          <a:latin typeface="+mj-lt"/>
                          <a:cs typeface="Century Gothic"/>
                        </a:rPr>
                        <a:t>Cap on charges</a:t>
                      </a:r>
                    </a:p>
                  </a:txBody>
                  <a:tcPr marL="51449" marR="51449" marT="25724" marB="25724" anchor="ctr"/>
                </a:tc>
                <a:tc>
                  <a:txBody>
                    <a:bodyPr/>
                    <a:lstStyle/>
                    <a:p>
                      <a:pPr algn="ctr"/>
                      <a:r>
                        <a:rPr lang="en-US" sz="1100" dirty="0">
                          <a:solidFill>
                            <a:schemeClr val="tx1"/>
                          </a:solidFill>
                          <a:latin typeface="+mj-lt"/>
                        </a:rPr>
                        <a:t>Annual limit based on </a:t>
                      </a:r>
                      <a:r>
                        <a:rPr lang="en-US" sz="1100" dirty="0" smtClean="0">
                          <a:solidFill>
                            <a:schemeClr val="tx1"/>
                          </a:solidFill>
                          <a:latin typeface="+mj-lt"/>
                        </a:rPr>
                        <a:t>RW </a:t>
                      </a:r>
                      <a:r>
                        <a:rPr lang="en-US" sz="1100" dirty="0">
                          <a:solidFill>
                            <a:schemeClr val="tx1"/>
                          </a:solidFill>
                          <a:latin typeface="+mj-lt"/>
                        </a:rPr>
                        <a:t>patient’s income level</a:t>
                      </a:r>
                    </a:p>
                  </a:txBody>
                  <a:tcPr marL="51449" marR="51449" marT="25724" marB="25724" anchor="ctr"/>
                </a:tc>
                <a:extLst>
                  <a:ext uri="{0D108BD9-81ED-4DB2-BD59-A6C34878D82A}">
                    <a16:rowId xmlns:a16="http://schemas.microsoft.com/office/drawing/2014/main" val="2455750879"/>
                  </a:ext>
                </a:extLst>
              </a:tr>
            </a:tbl>
          </a:graphicData>
        </a:graphic>
      </p:graphicFrame>
      <p:sp>
        <p:nvSpPr>
          <p:cNvPr id="5" name="TextBox 4"/>
          <p:cNvSpPr txBox="1"/>
          <p:nvPr/>
        </p:nvSpPr>
        <p:spPr>
          <a:xfrm>
            <a:off x="1200150" y="505496"/>
            <a:ext cx="6580414" cy="507831"/>
          </a:xfrm>
          <a:prstGeom prst="rect">
            <a:avLst/>
          </a:prstGeom>
          <a:noFill/>
        </p:spPr>
        <p:txBody>
          <a:bodyPr wrap="square" rtlCol="0">
            <a:spAutoFit/>
          </a:bodyPr>
          <a:lstStyle/>
          <a:p>
            <a:r>
              <a:rPr lang="en-US" sz="2700" b="1" dirty="0" smtClean="0">
                <a:latin typeface="Arial" panose="020B0604020202020204" pitchFamily="34" charset="0"/>
                <a:cs typeface="Arial" panose="020B0604020202020204" pitchFamily="34" charset="0"/>
              </a:rPr>
              <a:t>Imposition of Charges Summary</a:t>
            </a:r>
            <a:endParaRPr lang="en-US" sz="2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2063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314450"/>
            <a:ext cx="6447501" cy="499056"/>
          </a:xfrm>
        </p:spPr>
        <p:txBody>
          <a:bodyPr>
            <a:normAutofit fontScale="90000"/>
          </a:bodyPr>
          <a:lstStyle/>
          <a:p>
            <a:r>
              <a:rPr lang="en-US" dirty="0"/>
              <a:t/>
            </a:r>
            <a:br>
              <a:rPr lang="en-US" dirty="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68798434"/>
              </p:ext>
            </p:extLst>
          </p:nvPr>
        </p:nvGraphicFramePr>
        <p:xfrm>
          <a:off x="824592" y="1330782"/>
          <a:ext cx="7396844" cy="4506111"/>
        </p:xfrm>
        <a:graphic>
          <a:graphicData uri="http://schemas.openxmlformats.org/drawingml/2006/table">
            <a:tbl>
              <a:tblPr/>
              <a:tblGrid>
                <a:gridCol w="3698420">
                  <a:extLst>
                    <a:ext uri="{9D8B030D-6E8A-4147-A177-3AD203B41FA5}">
                      <a16:colId xmlns:a16="http://schemas.microsoft.com/office/drawing/2014/main" val="1390375480"/>
                    </a:ext>
                  </a:extLst>
                </a:gridCol>
                <a:gridCol w="1849212">
                  <a:extLst>
                    <a:ext uri="{9D8B030D-6E8A-4147-A177-3AD203B41FA5}">
                      <a16:colId xmlns:a16="http://schemas.microsoft.com/office/drawing/2014/main" val="2203526804"/>
                    </a:ext>
                  </a:extLst>
                </a:gridCol>
                <a:gridCol w="1849212">
                  <a:extLst>
                    <a:ext uri="{9D8B030D-6E8A-4147-A177-3AD203B41FA5}">
                      <a16:colId xmlns:a16="http://schemas.microsoft.com/office/drawing/2014/main" val="2148526285"/>
                    </a:ext>
                  </a:extLst>
                </a:gridCol>
              </a:tblGrid>
              <a:tr h="735355">
                <a:tc>
                  <a:txBody>
                    <a:bodyPr/>
                    <a:lstStyle/>
                    <a:p>
                      <a:pPr algn="l" fontAlgn="b"/>
                      <a:r>
                        <a:rPr lang="en-US" sz="800" b="0" cap="all" dirty="0" smtClean="0">
                          <a:solidFill>
                            <a:srgbClr val="2F2F2F"/>
                          </a:solidFill>
                          <a:effectLst/>
                          <a:latin typeface="Oswald"/>
                        </a:rPr>
                        <a:t>2020 </a:t>
                      </a:r>
                      <a:r>
                        <a:rPr lang="en-US" sz="800" b="0" cap="all" dirty="0">
                          <a:solidFill>
                            <a:srgbClr val="2F2F2F"/>
                          </a:solidFill>
                          <a:effectLst/>
                          <a:latin typeface="Oswald"/>
                        </a:rPr>
                        <a:t>POVERTY GUIDELINES FOR THE 48 CONTIGUOUS STATES AND THE DISTRICT OF COLUMBIA</a:t>
                      </a:r>
                    </a:p>
                  </a:txBody>
                  <a:tcPr marL="44648" marR="44648" marT="44648" marB="446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9F9"/>
                    </a:solidFill>
                  </a:tcPr>
                </a:tc>
                <a:tc gridSpan="2">
                  <a:txBody>
                    <a:bodyPr/>
                    <a:lstStyle/>
                    <a:p>
                      <a:pPr algn="l" fontAlgn="b"/>
                      <a:endParaRPr lang="en-US" sz="800" b="0" cap="all" dirty="0">
                        <a:solidFill>
                          <a:srgbClr val="2F2F2F"/>
                        </a:solidFill>
                        <a:effectLst/>
                        <a:latin typeface="Oswald"/>
                      </a:endParaRPr>
                    </a:p>
                  </a:txBody>
                  <a:tcPr marL="44648" marR="44648" marT="44648" marB="446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9F9"/>
                    </a:solidFill>
                  </a:tcPr>
                </a:tc>
                <a:tc hMerge="1">
                  <a:txBody>
                    <a:bodyPr/>
                    <a:lstStyle/>
                    <a:p>
                      <a:endParaRPr lang="en-US"/>
                    </a:p>
                  </a:txBody>
                  <a:tcPr/>
                </a:tc>
                <a:extLst>
                  <a:ext uri="{0D108BD9-81ED-4DB2-BD59-A6C34878D82A}">
                    <a16:rowId xmlns:a16="http://schemas.microsoft.com/office/drawing/2014/main" val="1483591130"/>
                  </a:ext>
                </a:extLst>
              </a:tr>
              <a:tr h="536310">
                <a:tc>
                  <a:txBody>
                    <a:bodyPr/>
                    <a:lstStyle/>
                    <a:p>
                      <a:pPr algn="l" fontAlgn="b"/>
                      <a:r>
                        <a:rPr lang="en-US" sz="800" b="0" cap="all">
                          <a:solidFill>
                            <a:srgbClr val="2F2F2F"/>
                          </a:solidFill>
                          <a:effectLst/>
                          <a:latin typeface="Oswald"/>
                        </a:rPr>
                        <a:t>PERSONS IN FAMILY/HOUSEHOLD</a:t>
                      </a:r>
                    </a:p>
                  </a:txBody>
                  <a:tcPr marL="44648" marR="44648" marT="44648" marB="446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9F9"/>
                    </a:solidFill>
                  </a:tcPr>
                </a:tc>
                <a:tc>
                  <a:txBody>
                    <a:bodyPr/>
                    <a:lstStyle/>
                    <a:p>
                      <a:pPr algn="l" fontAlgn="b"/>
                      <a:r>
                        <a:rPr lang="en-US" sz="800" b="0" cap="all" dirty="0">
                          <a:solidFill>
                            <a:srgbClr val="2F2F2F"/>
                          </a:solidFill>
                          <a:effectLst/>
                          <a:latin typeface="Oswald"/>
                        </a:rPr>
                        <a:t>POVERTY GUIDELINE</a:t>
                      </a:r>
                    </a:p>
                  </a:txBody>
                  <a:tcPr marL="44648" marR="44648" marT="44648" marB="446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9F9"/>
                    </a:solidFill>
                  </a:tcPr>
                </a:tc>
                <a:tc>
                  <a:txBody>
                    <a:bodyPr/>
                    <a:lstStyle/>
                    <a:p>
                      <a:pPr algn="l" fontAlgn="b"/>
                      <a:r>
                        <a:rPr lang="en-US" sz="800" b="0" cap="all" dirty="0" smtClean="0">
                          <a:solidFill>
                            <a:srgbClr val="2F2F2F"/>
                          </a:solidFill>
                          <a:effectLst/>
                          <a:latin typeface="Oswald"/>
                        </a:rPr>
                        <a:t>DC EMA 500% FPL, RW Part A, B  and ADAP</a:t>
                      </a:r>
                      <a:endParaRPr lang="en-US" sz="800" b="0" cap="all" dirty="0">
                        <a:solidFill>
                          <a:srgbClr val="2F2F2F"/>
                        </a:solidFill>
                        <a:effectLst/>
                        <a:latin typeface="Oswald"/>
                      </a:endParaRPr>
                    </a:p>
                  </a:txBody>
                  <a:tcPr marL="44648" marR="44648" marT="44648" marB="44648"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DCE9F9"/>
                    </a:solidFill>
                  </a:tcPr>
                </a:tc>
                <a:extLst>
                  <a:ext uri="{0D108BD9-81ED-4DB2-BD59-A6C34878D82A}">
                    <a16:rowId xmlns:a16="http://schemas.microsoft.com/office/drawing/2014/main" val="4013504368"/>
                  </a:ext>
                </a:extLst>
              </a:tr>
              <a:tr h="536310">
                <a:tc>
                  <a:txBody>
                    <a:bodyPr/>
                    <a:lstStyle/>
                    <a:p>
                      <a:pPr algn="l" fontAlgn="t"/>
                      <a:r>
                        <a:rPr lang="en-US" sz="800" dirty="0">
                          <a:effectLst/>
                        </a:rPr>
                        <a:t>For families/households with more than 8 persons, add $4,480 for each additional person.</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gridSpan="2">
                  <a:txBody>
                    <a:bodyPr/>
                    <a:lstStyle/>
                    <a:p>
                      <a:pPr algn="l" fontAlgn="t"/>
                      <a:r>
                        <a:rPr lang="en-US" sz="800" dirty="0" smtClean="0">
                          <a:effectLst/>
                        </a:rPr>
                        <a:t> For families/households with more than 8 persons, in DC add   $22,400 for each additional person</a:t>
                      </a:r>
                      <a:endParaRPr lang="en-US" sz="800" dirty="0">
                        <a:effectLst/>
                      </a:endParaRP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2462938724"/>
                  </a:ext>
                </a:extLst>
              </a:tr>
              <a:tr h="337267">
                <a:tc>
                  <a:txBody>
                    <a:bodyPr/>
                    <a:lstStyle/>
                    <a:p>
                      <a:pPr algn="l" fontAlgn="t"/>
                      <a:r>
                        <a:rPr lang="en-US" sz="800" dirty="0">
                          <a:effectLst/>
                        </a:rPr>
                        <a:t>1</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800" dirty="0">
                          <a:effectLst/>
                        </a:rPr>
                        <a:t>$12,760</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800" dirty="0" smtClean="0">
                          <a:effectLst/>
                        </a:rPr>
                        <a:t>$ 63,800</a:t>
                      </a:r>
                      <a:endParaRPr lang="en-US" sz="800" dirty="0">
                        <a:effectLst/>
                      </a:endParaRP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068417243"/>
                  </a:ext>
                </a:extLst>
              </a:tr>
              <a:tr h="337267">
                <a:tc>
                  <a:txBody>
                    <a:bodyPr/>
                    <a:lstStyle/>
                    <a:p>
                      <a:pPr algn="l" fontAlgn="t"/>
                      <a:r>
                        <a:rPr lang="en-US" sz="800" dirty="0">
                          <a:effectLst/>
                        </a:rPr>
                        <a:t>2</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DFCE1"/>
                    </a:solidFill>
                  </a:tcPr>
                </a:tc>
                <a:tc>
                  <a:txBody>
                    <a:bodyPr/>
                    <a:lstStyle/>
                    <a:p>
                      <a:pPr algn="l" fontAlgn="t"/>
                      <a:r>
                        <a:rPr lang="en-US" sz="800" dirty="0">
                          <a:effectLst/>
                        </a:rPr>
                        <a:t>$17,240</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DFCE1"/>
                    </a:solidFill>
                  </a:tcPr>
                </a:tc>
                <a:tc>
                  <a:txBody>
                    <a:bodyPr/>
                    <a:lstStyle/>
                    <a:p>
                      <a:pPr algn="l" fontAlgn="t"/>
                      <a:r>
                        <a:rPr lang="en-US" sz="800" dirty="0" smtClean="0">
                          <a:effectLst/>
                        </a:rPr>
                        <a:t>$ 86,200</a:t>
                      </a:r>
                      <a:endParaRPr lang="en-US" sz="800" dirty="0">
                        <a:effectLst/>
                      </a:endParaRP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DFCE1"/>
                    </a:solidFill>
                  </a:tcPr>
                </a:tc>
                <a:extLst>
                  <a:ext uri="{0D108BD9-81ED-4DB2-BD59-A6C34878D82A}">
                    <a16:rowId xmlns:a16="http://schemas.microsoft.com/office/drawing/2014/main" val="592942523"/>
                  </a:ext>
                </a:extLst>
              </a:tr>
              <a:tr h="337267">
                <a:tc>
                  <a:txBody>
                    <a:bodyPr/>
                    <a:lstStyle/>
                    <a:p>
                      <a:pPr algn="l" fontAlgn="t"/>
                      <a:r>
                        <a:rPr lang="en-US" sz="800">
                          <a:effectLst/>
                        </a:rPr>
                        <a:t>3</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800" dirty="0">
                          <a:effectLst/>
                        </a:rPr>
                        <a:t>$21,720</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800" dirty="0" smtClean="0">
                          <a:effectLst/>
                        </a:rPr>
                        <a:t>$108,600</a:t>
                      </a:r>
                      <a:endParaRPr lang="en-US" sz="800" dirty="0">
                        <a:effectLst/>
                      </a:endParaRP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6815367"/>
                  </a:ext>
                </a:extLst>
              </a:tr>
              <a:tr h="337267">
                <a:tc>
                  <a:txBody>
                    <a:bodyPr/>
                    <a:lstStyle/>
                    <a:p>
                      <a:pPr algn="l" fontAlgn="t"/>
                      <a:r>
                        <a:rPr lang="en-US" sz="800">
                          <a:effectLst/>
                        </a:rPr>
                        <a:t>4</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800" dirty="0">
                          <a:effectLst/>
                        </a:rPr>
                        <a:t>$26,200</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800" dirty="0" smtClean="0">
                          <a:effectLst/>
                        </a:rPr>
                        <a:t>$131,000</a:t>
                      </a:r>
                      <a:endParaRPr lang="en-US" sz="800" dirty="0">
                        <a:effectLst/>
                      </a:endParaRP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850821724"/>
                  </a:ext>
                </a:extLst>
              </a:tr>
              <a:tr h="337267">
                <a:tc>
                  <a:txBody>
                    <a:bodyPr/>
                    <a:lstStyle/>
                    <a:p>
                      <a:pPr algn="l" fontAlgn="t"/>
                      <a:r>
                        <a:rPr lang="en-US" sz="800">
                          <a:effectLst/>
                        </a:rPr>
                        <a:t>5</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800" dirty="0">
                          <a:effectLst/>
                        </a:rPr>
                        <a:t>$30,680</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800" dirty="0" smtClean="0">
                          <a:effectLst/>
                        </a:rPr>
                        <a:t>$153,400</a:t>
                      </a:r>
                      <a:endParaRPr lang="en-US" sz="800" dirty="0">
                        <a:effectLst/>
                      </a:endParaRP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435861635"/>
                  </a:ext>
                </a:extLst>
              </a:tr>
              <a:tr h="337267">
                <a:tc>
                  <a:txBody>
                    <a:bodyPr/>
                    <a:lstStyle/>
                    <a:p>
                      <a:pPr algn="l" fontAlgn="t"/>
                      <a:r>
                        <a:rPr lang="en-US" sz="800">
                          <a:effectLst/>
                        </a:rPr>
                        <a:t>6</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800" dirty="0">
                          <a:effectLst/>
                        </a:rPr>
                        <a:t>$35,160</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800" dirty="0" smtClean="0">
                          <a:effectLst/>
                        </a:rPr>
                        <a:t>$178,400</a:t>
                      </a:r>
                      <a:endParaRPr lang="en-US" sz="800" dirty="0">
                        <a:effectLst/>
                      </a:endParaRP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11307594"/>
                  </a:ext>
                </a:extLst>
              </a:tr>
              <a:tr h="337267">
                <a:tc>
                  <a:txBody>
                    <a:bodyPr/>
                    <a:lstStyle/>
                    <a:p>
                      <a:pPr algn="l" fontAlgn="t"/>
                      <a:r>
                        <a:rPr lang="en-US" sz="800">
                          <a:effectLst/>
                        </a:rPr>
                        <a:t>7</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800" dirty="0">
                          <a:effectLst/>
                        </a:rPr>
                        <a:t>$39,640</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800" dirty="0" smtClean="0">
                          <a:effectLst/>
                        </a:rPr>
                        <a:t>$198,200</a:t>
                      </a:r>
                      <a:endParaRPr lang="en-US" sz="800" dirty="0">
                        <a:effectLst/>
                      </a:endParaRP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783039041"/>
                  </a:ext>
                </a:extLst>
              </a:tr>
              <a:tr h="337267">
                <a:tc>
                  <a:txBody>
                    <a:bodyPr/>
                    <a:lstStyle/>
                    <a:p>
                      <a:pPr algn="l" fontAlgn="t"/>
                      <a:r>
                        <a:rPr lang="en-US" sz="800" dirty="0">
                          <a:effectLst/>
                        </a:rPr>
                        <a:t>8</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800" dirty="0">
                          <a:effectLst/>
                        </a:rPr>
                        <a:t>$44,120</a:t>
                      </a: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fontAlgn="t"/>
                      <a:r>
                        <a:rPr lang="en-US" sz="800" dirty="0" smtClean="0">
                          <a:effectLst/>
                        </a:rPr>
                        <a:t>$220,600</a:t>
                      </a:r>
                      <a:endParaRPr lang="en-US" sz="800" dirty="0">
                        <a:effectLst/>
                      </a:endParaRPr>
                    </a:p>
                  </a:txBody>
                  <a:tcPr marL="44648" marR="44648" marT="44648" marB="44648">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62767990"/>
                  </a:ext>
                </a:extLst>
              </a:tr>
            </a:tbl>
          </a:graphicData>
        </a:graphic>
      </p:graphicFrame>
      <p:sp>
        <p:nvSpPr>
          <p:cNvPr id="7" name="TextBox 6"/>
          <p:cNvSpPr txBox="1"/>
          <p:nvPr/>
        </p:nvSpPr>
        <p:spPr>
          <a:xfrm>
            <a:off x="855754" y="5904133"/>
            <a:ext cx="5090375" cy="715581"/>
          </a:xfrm>
          <a:prstGeom prst="rect">
            <a:avLst/>
          </a:prstGeom>
          <a:noFill/>
        </p:spPr>
        <p:txBody>
          <a:bodyPr wrap="square" rtlCol="0">
            <a:spAutoFit/>
          </a:bodyPr>
          <a:lstStyle/>
          <a:p>
            <a:r>
              <a:rPr lang="en-US" sz="1350" dirty="0"/>
              <a:t>500% is the poverty level multiplied by five. Income limits change slightly each year with changes in the FPL</a:t>
            </a:r>
            <a:br>
              <a:rPr lang="en-US" sz="1350" dirty="0"/>
            </a:br>
            <a:endParaRPr lang="en-US" sz="1350" dirty="0"/>
          </a:p>
        </p:txBody>
      </p:sp>
      <p:sp>
        <p:nvSpPr>
          <p:cNvPr id="8" name="TextBox 7"/>
          <p:cNvSpPr txBox="1"/>
          <p:nvPr/>
        </p:nvSpPr>
        <p:spPr>
          <a:xfrm>
            <a:off x="432708" y="701722"/>
            <a:ext cx="8214564" cy="553998"/>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rPr>
              <a:t>2020 Federal Poverty Levels and DC </a:t>
            </a:r>
            <a:r>
              <a:rPr lang="en-US" sz="3000" dirty="0" smtClean="0">
                <a:latin typeface="Arial" panose="020B0604020202020204" pitchFamily="34" charset="0"/>
                <a:cs typeface="Arial" panose="020B0604020202020204" pitchFamily="34" charset="0"/>
              </a:rPr>
              <a:t>RW EMA</a:t>
            </a:r>
            <a:endParaRPr lang="en-US" sz="3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986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3" name="Title 2"/>
          <p:cNvSpPr>
            <a:spLocks noGrp="1"/>
          </p:cNvSpPr>
          <p:nvPr>
            <p:ph type="title"/>
          </p:nvPr>
        </p:nvSpPr>
        <p:spPr>
          <a:xfrm>
            <a:off x="3124200" y="716569"/>
            <a:ext cx="6965245" cy="1202485"/>
          </a:xfrm>
        </p:spPr>
        <p:txBody>
          <a:bodyPr/>
          <a:lstStyle/>
          <a:p>
            <a:r>
              <a:rPr lang="en-US" dirty="0"/>
              <a:t>Thank You</a:t>
            </a:r>
          </a:p>
        </p:txBody>
      </p:sp>
      <p:sp>
        <p:nvSpPr>
          <p:cNvPr id="2" name="Content Placeholder 1"/>
          <p:cNvSpPr>
            <a:spLocks noGrp="1"/>
          </p:cNvSpPr>
          <p:nvPr>
            <p:ph idx="1"/>
          </p:nvPr>
        </p:nvSpPr>
        <p:spPr>
          <a:xfrm>
            <a:off x="5293217" y="1811628"/>
            <a:ext cx="6196405" cy="3603812"/>
          </a:xfrm>
        </p:spPr>
        <p:txBody>
          <a:bodyPr/>
          <a:lstStyle/>
          <a:p>
            <a:r>
              <a:rPr lang="en-US" dirty="0"/>
              <a:t>Questions?</a:t>
            </a:r>
          </a:p>
          <a:p>
            <a:pPr marL="109728" indent="0">
              <a:buNone/>
            </a:pPr>
            <a:endParaRPr lang="en-US" dirty="0"/>
          </a:p>
        </p:txBody>
      </p:sp>
    </p:spTree>
    <p:extLst>
      <p:ext uri="{BB962C8B-B14F-4D97-AF65-F5344CB8AC3E}">
        <p14:creationId xmlns:p14="http://schemas.microsoft.com/office/powerpoint/2010/main" val="118377200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C3CF-7395-4A7F-9896-1AB358C1C733}"/>
              </a:ext>
            </a:extLst>
          </p:cNvPr>
          <p:cNvSpPr>
            <a:spLocks noGrp="1"/>
          </p:cNvSpPr>
          <p:nvPr>
            <p:ph type="title"/>
          </p:nvPr>
        </p:nvSpPr>
        <p:spPr/>
        <p:txBody>
          <a:bodyPr anchor="t"/>
          <a:lstStyle/>
          <a:p>
            <a:r>
              <a:rPr lang="en-US"/>
              <a:t>Program income</a:t>
            </a:r>
          </a:p>
        </p:txBody>
      </p:sp>
      <p:sp>
        <p:nvSpPr>
          <p:cNvPr id="3" name="Content Placeholder 2">
            <a:extLst>
              <a:ext uri="{FF2B5EF4-FFF2-40B4-BE49-F238E27FC236}">
                <a16:creationId xmlns:a16="http://schemas.microsoft.com/office/drawing/2014/main" id="{57C34CDC-533D-4423-B5A9-CF8F9D09A1A6}"/>
              </a:ext>
            </a:extLst>
          </p:cNvPr>
          <p:cNvSpPr>
            <a:spLocks noGrp="1"/>
          </p:cNvSpPr>
          <p:nvPr>
            <p:ph idx="1"/>
          </p:nvPr>
        </p:nvSpPr>
        <p:spPr>
          <a:xfrm>
            <a:off x="457200" y="2155371"/>
            <a:ext cx="4196443" cy="3372694"/>
          </a:xfrm>
        </p:spPr>
        <p:txBody>
          <a:bodyPr/>
          <a:lstStyle/>
          <a:p>
            <a:r>
              <a:rPr lang="en-US" sz="2600" dirty="0"/>
              <a:t>Legislative Mandate </a:t>
            </a:r>
          </a:p>
          <a:p>
            <a:r>
              <a:rPr lang="en-US" sz="2600" dirty="0"/>
              <a:t>(2664)(a)(1)c</a:t>
            </a:r>
          </a:p>
          <a:p>
            <a:r>
              <a:rPr lang="en-US" sz="2600" dirty="0"/>
              <a:t>Source Citation</a:t>
            </a:r>
          </a:p>
          <a:p>
            <a:r>
              <a:rPr lang="en-US" sz="2600" dirty="0"/>
              <a:t>45 CFR 74.24 and 92.25. </a:t>
            </a:r>
          </a:p>
          <a:p>
            <a:r>
              <a:rPr lang="en-US" sz="2600" dirty="0"/>
              <a:t>Part A Program Guidance</a:t>
            </a:r>
          </a:p>
          <a:p>
            <a:endParaRPr lang="en-US" dirty="0"/>
          </a:p>
        </p:txBody>
      </p:sp>
      <p:sp>
        <p:nvSpPr>
          <p:cNvPr id="4" name="Content Placeholder 3">
            <a:extLst>
              <a:ext uri="{FF2B5EF4-FFF2-40B4-BE49-F238E27FC236}">
                <a16:creationId xmlns:a16="http://schemas.microsoft.com/office/drawing/2014/main" id="{7C513D33-7AB8-4269-8FC3-32C86B2AF349}"/>
              </a:ext>
            </a:extLst>
          </p:cNvPr>
          <p:cNvSpPr>
            <a:spLocks noGrp="1"/>
          </p:cNvSpPr>
          <p:nvPr>
            <p:ph idx="13"/>
          </p:nvPr>
        </p:nvSpPr>
        <p:spPr/>
        <p:txBody>
          <a:bodyPr/>
          <a:lstStyle/>
          <a:p>
            <a:r>
              <a:rPr lang="en-US" dirty="0" smtClean="0"/>
              <a:t>Why are we asking you about it?</a:t>
            </a:r>
            <a:endParaRPr lang="en-US" dirty="0"/>
          </a:p>
        </p:txBody>
      </p:sp>
      <p:sp>
        <p:nvSpPr>
          <p:cNvPr id="6" name="Content Placeholder 5"/>
          <p:cNvSpPr>
            <a:spLocks noGrp="1"/>
          </p:cNvSpPr>
          <p:nvPr>
            <p:ph idx="14"/>
          </p:nvPr>
        </p:nvSpPr>
        <p:spPr>
          <a:xfrm>
            <a:off x="4286249" y="1943848"/>
            <a:ext cx="4669971" cy="401608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accent3">
                    <a:lumMod val="20000"/>
                    <a:lumOff val="80000"/>
                  </a:schemeClr>
                </a:solidFill>
              </a:rPr>
              <a:t>The secretary may not make a grant under this part unless-the applicant submits to the secretary – the extent to which the costs of HIV-related health care for such individuals are paid by third-party </a:t>
            </a:r>
            <a:r>
              <a:rPr lang="en-US" sz="2000" dirty="0" err="1">
                <a:solidFill>
                  <a:schemeClr val="accent3">
                    <a:lumMod val="20000"/>
                    <a:lumOff val="80000"/>
                  </a:schemeClr>
                </a:solidFill>
              </a:rPr>
              <a:t>payors</a:t>
            </a:r>
            <a:r>
              <a:rPr lang="en-US" sz="2000" dirty="0">
                <a:solidFill>
                  <a:schemeClr val="accent3">
                    <a:lumMod val="20000"/>
                    <a:lumOff val="80000"/>
                  </a:schemeClr>
                </a:solidFill>
              </a:rPr>
              <a:t>.</a:t>
            </a:r>
          </a:p>
          <a:p>
            <a:endParaRPr lang="en-US" dirty="0"/>
          </a:p>
        </p:txBody>
      </p:sp>
    </p:spTree>
    <p:extLst>
      <p:ext uri="{BB962C8B-B14F-4D97-AF65-F5344CB8AC3E}">
        <p14:creationId xmlns:p14="http://schemas.microsoft.com/office/powerpoint/2010/main" val="1035809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C3CF-7395-4A7F-9896-1AB358C1C733}"/>
              </a:ext>
            </a:extLst>
          </p:cNvPr>
          <p:cNvSpPr>
            <a:spLocks noGrp="1"/>
          </p:cNvSpPr>
          <p:nvPr>
            <p:ph type="title"/>
          </p:nvPr>
        </p:nvSpPr>
        <p:spPr/>
        <p:txBody>
          <a:bodyPr anchor="t"/>
          <a:lstStyle/>
          <a:p>
            <a:r>
              <a:rPr lang="en-US"/>
              <a:t>Program income</a:t>
            </a:r>
          </a:p>
        </p:txBody>
      </p:sp>
      <p:sp>
        <p:nvSpPr>
          <p:cNvPr id="4" name="Content Placeholder 3">
            <a:extLst>
              <a:ext uri="{FF2B5EF4-FFF2-40B4-BE49-F238E27FC236}">
                <a16:creationId xmlns:a16="http://schemas.microsoft.com/office/drawing/2014/main" id="{7C513D33-7AB8-4269-8FC3-32C86B2AF349}"/>
              </a:ext>
            </a:extLst>
          </p:cNvPr>
          <p:cNvSpPr>
            <a:spLocks noGrp="1"/>
          </p:cNvSpPr>
          <p:nvPr>
            <p:ph idx="13"/>
          </p:nvPr>
        </p:nvSpPr>
        <p:spPr/>
        <p:txBody>
          <a:bodyPr/>
          <a:lstStyle/>
          <a:p>
            <a:r>
              <a:rPr lang="en-US" dirty="0" smtClean="0"/>
              <a:t>Program Income requirements</a:t>
            </a:r>
          </a:p>
          <a:p>
            <a:endParaRPr lang="en-US" dirty="0"/>
          </a:p>
        </p:txBody>
      </p:sp>
      <p:sp>
        <p:nvSpPr>
          <p:cNvPr id="5" name="Content Placeholder 4">
            <a:extLst>
              <a:ext uri="{FF2B5EF4-FFF2-40B4-BE49-F238E27FC236}">
                <a16:creationId xmlns:a16="http://schemas.microsoft.com/office/drawing/2014/main" id="{9C8664D5-50F1-4B40-8F68-25FF56F9E45C}"/>
              </a:ext>
            </a:extLst>
          </p:cNvPr>
          <p:cNvSpPr>
            <a:spLocks noGrp="1"/>
          </p:cNvSpPr>
          <p:nvPr>
            <p:ph idx="14"/>
          </p:nvPr>
        </p:nvSpPr>
        <p:spPr>
          <a:xfrm>
            <a:off x="457200" y="2009376"/>
            <a:ext cx="8229600" cy="4219973"/>
          </a:xfrm>
        </p:spPr>
        <p:txBody>
          <a:bodyPr/>
          <a:lstStyle/>
          <a:p>
            <a:pPr marL="285750" indent="-285750">
              <a:buClr>
                <a:srgbClr val="C00000"/>
              </a:buClr>
              <a:buFont typeface="Wingdings" panose="05000000000000000000" pitchFamily="2" charset="2"/>
              <a:buChar char="q"/>
            </a:pPr>
            <a:r>
              <a:rPr lang="en-US" sz="2400" dirty="0" smtClean="0"/>
              <a:t>Typically</a:t>
            </a:r>
            <a:r>
              <a:rPr lang="en-US" sz="2400" dirty="0"/>
              <a:t>, program income is generated by sub-recipients that charge for services and receive reimbursement for third-party billing. </a:t>
            </a:r>
          </a:p>
          <a:p>
            <a:pPr marL="285750" indent="-285750">
              <a:buClr>
                <a:srgbClr val="C00000"/>
              </a:buClr>
              <a:buFont typeface="Wingdings" panose="05000000000000000000" pitchFamily="2" charset="2"/>
              <a:buChar char="q"/>
            </a:pPr>
            <a:r>
              <a:rPr lang="en-US" sz="2400" dirty="0" smtClean="0"/>
              <a:t>Sub-recipients generating </a:t>
            </a:r>
            <a:r>
              <a:rPr lang="en-US" sz="2400" dirty="0"/>
              <a:t>program income must maintain records documenting the amount and disposition of </a:t>
            </a:r>
            <a:r>
              <a:rPr lang="en-US" sz="2400" dirty="0" smtClean="0"/>
              <a:t>income </a:t>
            </a:r>
            <a:r>
              <a:rPr lang="en-US" sz="2400" dirty="0"/>
              <a:t>received </a:t>
            </a:r>
            <a:r>
              <a:rPr lang="en-US" sz="2400" dirty="0" smtClean="0"/>
              <a:t>and </a:t>
            </a:r>
            <a:r>
              <a:rPr lang="en-US" sz="2400" dirty="0"/>
              <a:t>the source of funds. </a:t>
            </a:r>
            <a:endParaRPr lang="en-US" sz="2400" dirty="0" smtClean="0"/>
          </a:p>
          <a:p>
            <a:pPr>
              <a:buClr>
                <a:srgbClr val="C00000"/>
              </a:buClr>
            </a:pPr>
            <a:endParaRPr lang="en-US" sz="2400" dirty="0" smtClean="0"/>
          </a:p>
          <a:p>
            <a:pPr marL="285750" indent="-285750">
              <a:buClr>
                <a:srgbClr val="C00000"/>
              </a:buClr>
              <a:buFont typeface="Wingdings" panose="05000000000000000000" pitchFamily="2" charset="2"/>
              <a:buChar char="q"/>
            </a:pPr>
            <a:r>
              <a:rPr lang="en-US" sz="2800" dirty="0" smtClean="0"/>
              <a:t>All </a:t>
            </a:r>
            <a:r>
              <a:rPr lang="en-US" sz="2800" dirty="0"/>
              <a:t>program income generated by </a:t>
            </a:r>
            <a:r>
              <a:rPr lang="en-US" sz="2800" dirty="0" smtClean="0"/>
              <a:t>Ryan White funding shall be </a:t>
            </a:r>
            <a:r>
              <a:rPr lang="en-US" sz="2800" dirty="0"/>
              <a:t>returned to benefit the HIV </a:t>
            </a:r>
            <a:r>
              <a:rPr lang="en-US" sz="2800" dirty="0" smtClean="0"/>
              <a:t>program!</a:t>
            </a:r>
            <a:endParaRPr lang="en-US" sz="2800" dirty="0"/>
          </a:p>
          <a:p>
            <a:endParaRPr lang="en-US" dirty="0"/>
          </a:p>
        </p:txBody>
      </p:sp>
    </p:spTree>
    <p:extLst>
      <p:ext uri="{BB962C8B-B14F-4D97-AF65-F5344CB8AC3E}">
        <p14:creationId xmlns:p14="http://schemas.microsoft.com/office/powerpoint/2010/main" val="3847583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C3CF-7395-4A7F-9896-1AB358C1C733}"/>
              </a:ext>
            </a:extLst>
          </p:cNvPr>
          <p:cNvSpPr>
            <a:spLocks noGrp="1"/>
          </p:cNvSpPr>
          <p:nvPr>
            <p:ph type="title"/>
          </p:nvPr>
        </p:nvSpPr>
        <p:spPr/>
        <p:txBody>
          <a:bodyPr anchor="t"/>
          <a:lstStyle/>
          <a:p>
            <a:r>
              <a:rPr lang="en-US"/>
              <a:t>Program income</a:t>
            </a:r>
          </a:p>
        </p:txBody>
      </p:sp>
      <p:sp>
        <p:nvSpPr>
          <p:cNvPr id="4" name="Content Placeholder 3">
            <a:extLst>
              <a:ext uri="{FF2B5EF4-FFF2-40B4-BE49-F238E27FC236}">
                <a16:creationId xmlns:a16="http://schemas.microsoft.com/office/drawing/2014/main" id="{7C513D33-7AB8-4269-8FC3-32C86B2AF349}"/>
              </a:ext>
            </a:extLst>
          </p:cNvPr>
          <p:cNvSpPr>
            <a:spLocks noGrp="1"/>
          </p:cNvSpPr>
          <p:nvPr>
            <p:ph idx="13"/>
          </p:nvPr>
        </p:nvSpPr>
        <p:spPr/>
        <p:txBody>
          <a:bodyPr/>
          <a:lstStyle/>
          <a:p>
            <a:r>
              <a:rPr lang="en-US" dirty="0" smtClean="0"/>
              <a:t>Use of Program Income</a:t>
            </a:r>
            <a:endParaRPr lang="en-US" dirty="0"/>
          </a:p>
        </p:txBody>
      </p:sp>
      <p:sp>
        <p:nvSpPr>
          <p:cNvPr id="5" name="Content Placeholder 4">
            <a:extLst>
              <a:ext uri="{FF2B5EF4-FFF2-40B4-BE49-F238E27FC236}">
                <a16:creationId xmlns:a16="http://schemas.microsoft.com/office/drawing/2014/main" id="{9C8664D5-50F1-4B40-8F68-25FF56F9E45C}"/>
              </a:ext>
            </a:extLst>
          </p:cNvPr>
          <p:cNvSpPr>
            <a:spLocks noGrp="1"/>
          </p:cNvSpPr>
          <p:nvPr>
            <p:ph idx="14"/>
          </p:nvPr>
        </p:nvSpPr>
        <p:spPr>
          <a:xfrm>
            <a:off x="457200" y="2009376"/>
            <a:ext cx="8229600" cy="4219973"/>
          </a:xfrm>
        </p:spPr>
        <p:txBody>
          <a:bodyPr/>
          <a:lstStyle/>
          <a:p>
            <a:pPr marL="285750" indent="-285750">
              <a:buClr>
                <a:srgbClr val="C00000"/>
              </a:buClr>
              <a:buFont typeface="Wingdings" panose="05000000000000000000" pitchFamily="2" charset="2"/>
              <a:buChar char="q"/>
            </a:pPr>
            <a:r>
              <a:rPr lang="en-US" sz="2400" dirty="0" smtClean="0"/>
              <a:t>Program Income can: be used to cover costs of the program, fund expansion of services, support other eligible programs</a:t>
            </a:r>
            <a:endParaRPr lang="en-US" sz="2400" dirty="0"/>
          </a:p>
          <a:p>
            <a:pPr marL="285750" indent="-285750">
              <a:buClr>
                <a:srgbClr val="C00000"/>
              </a:buClr>
              <a:buFont typeface="Wingdings" panose="05000000000000000000" pitchFamily="2" charset="2"/>
              <a:buChar char="q"/>
            </a:pPr>
            <a:r>
              <a:rPr lang="en-US" sz="2800" dirty="0" smtClean="0"/>
              <a:t>Program </a:t>
            </a:r>
            <a:r>
              <a:rPr lang="en-US" sz="2800" dirty="0"/>
              <a:t>income funds </a:t>
            </a:r>
            <a:r>
              <a:rPr lang="en-US" sz="2800" dirty="0" smtClean="0"/>
              <a:t>are not subject </a:t>
            </a:r>
            <a:r>
              <a:rPr lang="en-US" sz="2800" dirty="0"/>
              <a:t>to </a:t>
            </a:r>
            <a:r>
              <a:rPr lang="en-US" sz="2800" dirty="0" smtClean="0"/>
              <a:t>federal </a:t>
            </a:r>
            <a:r>
              <a:rPr lang="en-US" sz="2800" dirty="0"/>
              <a:t>limitations on administration (10%), quality management (5</a:t>
            </a:r>
            <a:r>
              <a:rPr lang="en-US" sz="2800" dirty="0" smtClean="0"/>
              <a:t>%)</a:t>
            </a:r>
          </a:p>
          <a:p>
            <a:pPr marL="285750" indent="-285750">
              <a:buClr>
                <a:srgbClr val="C00000"/>
              </a:buClr>
              <a:buFont typeface="Wingdings" panose="05000000000000000000" pitchFamily="2" charset="2"/>
              <a:buChar char="q"/>
            </a:pPr>
            <a:r>
              <a:rPr lang="en-US" sz="2400" dirty="0" smtClean="0"/>
              <a:t>HAHSTA’s monitoring staff will review monthly program income reports &amp; review sub-recipient tracking system on site to ensure appropriate use of funds. </a:t>
            </a:r>
            <a:endParaRPr lang="en-US" sz="2400" dirty="0"/>
          </a:p>
        </p:txBody>
      </p:sp>
    </p:spTree>
    <p:extLst>
      <p:ext uri="{BB962C8B-B14F-4D97-AF65-F5344CB8AC3E}">
        <p14:creationId xmlns:p14="http://schemas.microsoft.com/office/powerpoint/2010/main" val="1512518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Sample of Completed Program Income Template</a:t>
            </a:r>
          </a:p>
        </p:txBody>
      </p:sp>
      <p:sp>
        <p:nvSpPr>
          <p:cNvPr id="3" name="Content Placeholder 2"/>
          <p:cNvSpPr>
            <a:spLocks noGrp="1"/>
          </p:cNvSpPr>
          <p:nvPr>
            <p:ph idx="1"/>
          </p:nvPr>
        </p:nvSpPr>
        <p:spPr/>
        <p:txBody>
          <a:bodyPr/>
          <a:lstStyle/>
          <a:p>
            <a:endParaRPr lang="en-US" dirty="0"/>
          </a:p>
        </p:txBody>
      </p:sp>
      <p:sp>
        <p:nvSpPr>
          <p:cNvPr id="5" name="Content Placeholder 4"/>
          <p:cNvSpPr>
            <a:spLocks noGrp="1"/>
          </p:cNvSpPr>
          <p:nvPr>
            <p:ph idx="14"/>
          </p:nvPr>
        </p:nvSpPr>
        <p:spPr/>
        <p:txBody>
          <a:bodyPr/>
          <a:lstStyle/>
          <a:p>
            <a:endParaRPr lang="en-US" dirty="0"/>
          </a:p>
        </p:txBody>
      </p:sp>
      <p:pic>
        <p:nvPicPr>
          <p:cNvPr id="6" name="Content Placeholder 6"/>
          <p:cNvPicPr>
            <a:picLocks noChangeAspect="1"/>
          </p:cNvPicPr>
          <p:nvPr/>
        </p:nvPicPr>
        <p:blipFill rotWithShape="1">
          <a:blip r:embed="rId3"/>
          <a:srcRect l="10445" t="9009" r="42069" b="8216"/>
          <a:stretch/>
        </p:blipFill>
        <p:spPr>
          <a:xfrm rot="5400000">
            <a:off x="2167759" y="-938048"/>
            <a:ext cx="4808484" cy="9144002"/>
          </a:xfrm>
          <a:prstGeom prst="rect">
            <a:avLst/>
          </a:prstGeom>
        </p:spPr>
      </p:pic>
    </p:spTree>
    <p:extLst>
      <p:ext uri="{BB962C8B-B14F-4D97-AF65-F5344CB8AC3E}">
        <p14:creationId xmlns:p14="http://schemas.microsoft.com/office/powerpoint/2010/main" val="14373317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IMPOSITION OF CHARGES</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0000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C3CF-7395-4A7F-9896-1AB358C1C733}"/>
              </a:ext>
            </a:extLst>
          </p:cNvPr>
          <p:cNvSpPr>
            <a:spLocks noGrp="1"/>
          </p:cNvSpPr>
          <p:nvPr>
            <p:ph type="title"/>
          </p:nvPr>
        </p:nvSpPr>
        <p:spPr>
          <a:xfrm>
            <a:off x="457200" y="446088"/>
            <a:ext cx="8229600" cy="774523"/>
          </a:xfrm>
        </p:spPr>
        <p:txBody>
          <a:bodyPr anchor="t"/>
          <a:lstStyle/>
          <a:p>
            <a:r>
              <a:rPr lang="en-US" dirty="0" smtClean="0"/>
              <a:t>Imposition of charges</a:t>
            </a:r>
            <a:endParaRPr lang="en-US" dirty="0"/>
          </a:p>
        </p:txBody>
      </p:sp>
      <p:sp>
        <p:nvSpPr>
          <p:cNvPr id="3" name="Content Placeholder 2">
            <a:extLst>
              <a:ext uri="{FF2B5EF4-FFF2-40B4-BE49-F238E27FC236}">
                <a16:creationId xmlns:a16="http://schemas.microsoft.com/office/drawing/2014/main" id="{57C34CDC-533D-4423-B5A9-CF8F9D09A1A6}"/>
              </a:ext>
            </a:extLst>
          </p:cNvPr>
          <p:cNvSpPr>
            <a:spLocks noGrp="1"/>
          </p:cNvSpPr>
          <p:nvPr>
            <p:ph idx="1"/>
          </p:nvPr>
        </p:nvSpPr>
        <p:spPr>
          <a:xfrm>
            <a:off x="457200" y="1992086"/>
            <a:ext cx="8229600" cy="4155621"/>
          </a:xfrm>
        </p:spPr>
        <p:txBody>
          <a:bodyPr/>
          <a:lstStyle/>
          <a:p>
            <a:pPr marL="365760" indent="0">
              <a:buNone/>
            </a:pPr>
            <a:r>
              <a:rPr lang="en-US" sz="3200" dirty="0"/>
              <a:t>“Imposition of Charges” is a term used to describe all activities, policies, and procedures related to assessing RWHAP patient </a:t>
            </a:r>
            <a:r>
              <a:rPr lang="en-US" sz="3200" dirty="0" smtClean="0"/>
              <a:t>charges, </a:t>
            </a:r>
            <a:r>
              <a:rPr lang="en-US" sz="3200" dirty="0"/>
              <a:t>as outlined in </a:t>
            </a:r>
            <a:r>
              <a:rPr lang="en-US" sz="3200" dirty="0" smtClean="0"/>
              <a:t>legislation</a:t>
            </a:r>
          </a:p>
          <a:p>
            <a:pPr marL="365760" indent="0">
              <a:buNone/>
            </a:pPr>
            <a:endParaRPr lang="en-US" sz="3200" dirty="0"/>
          </a:p>
          <a:p>
            <a:pPr>
              <a:buFont typeface="Wingdings" panose="05000000000000000000" pitchFamily="2" charset="2"/>
              <a:buChar char="§"/>
            </a:pPr>
            <a:r>
              <a:rPr lang="en-US" sz="2600" dirty="0"/>
              <a:t>Imposition of Charges applies to those services for which a distinct fee is typically billed within the local health care market</a:t>
            </a:r>
          </a:p>
          <a:p>
            <a:pPr marL="365760" indent="0">
              <a:buNone/>
            </a:pPr>
            <a:endParaRPr lang="en-US" sz="2800" dirty="0"/>
          </a:p>
          <a:p>
            <a:endParaRPr lang="en-US" dirty="0"/>
          </a:p>
        </p:txBody>
      </p:sp>
      <p:sp>
        <p:nvSpPr>
          <p:cNvPr id="6" name="Content Placeholder 5"/>
          <p:cNvSpPr>
            <a:spLocks noGrp="1"/>
          </p:cNvSpPr>
          <p:nvPr>
            <p:ph idx="13"/>
          </p:nvPr>
        </p:nvSpPr>
        <p:spPr/>
        <p:txBody>
          <a:bodyPr/>
          <a:lstStyle/>
          <a:p>
            <a:r>
              <a:rPr lang="en-US" dirty="0" smtClean="0"/>
              <a:t>definition</a:t>
            </a:r>
            <a:endParaRPr lang="en-US" dirty="0"/>
          </a:p>
        </p:txBody>
      </p:sp>
    </p:spTree>
    <p:extLst>
      <p:ext uri="{BB962C8B-B14F-4D97-AF65-F5344CB8AC3E}">
        <p14:creationId xmlns:p14="http://schemas.microsoft.com/office/powerpoint/2010/main" val="587050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 Imposition of charges</a:t>
            </a:r>
          </a:p>
        </p:txBody>
      </p:sp>
      <p:sp>
        <p:nvSpPr>
          <p:cNvPr id="3" name="Content Placeholder 2"/>
          <p:cNvSpPr>
            <a:spLocks noGrp="1"/>
          </p:cNvSpPr>
          <p:nvPr>
            <p:ph idx="1"/>
          </p:nvPr>
        </p:nvSpPr>
        <p:spPr>
          <a:xfrm>
            <a:off x="522515" y="2110814"/>
            <a:ext cx="4572000" cy="3895567"/>
          </a:xfrm>
        </p:spPr>
        <p:txBody>
          <a:bodyPr/>
          <a:lstStyle/>
          <a:p>
            <a:pPr>
              <a:buFont typeface="Wingdings" panose="05000000000000000000" pitchFamily="2" charset="2"/>
              <a:buChar char="Ø"/>
            </a:pPr>
            <a:r>
              <a:rPr lang="en-US" sz="2600" dirty="0"/>
              <a:t>No RW patient shall be denied service due to an individual’s inability to </a:t>
            </a:r>
            <a:r>
              <a:rPr lang="en-US" sz="2600" dirty="0" smtClean="0"/>
              <a:t>pay</a:t>
            </a:r>
          </a:p>
          <a:p>
            <a:pPr marL="365760" indent="0">
              <a:buNone/>
            </a:pPr>
            <a:endParaRPr lang="en-US" sz="2600" dirty="0"/>
          </a:p>
          <a:p>
            <a:pPr>
              <a:buFont typeface="Wingdings" panose="05000000000000000000" pitchFamily="2" charset="2"/>
              <a:buChar char="Ø"/>
            </a:pPr>
            <a:r>
              <a:rPr lang="en-US" sz="2600" dirty="0"/>
              <a:t>HRSA RWHAP statute does not require that patients that fail to pay be turned over to debt collection agencies</a:t>
            </a:r>
          </a:p>
        </p:txBody>
      </p:sp>
      <p:sp>
        <p:nvSpPr>
          <p:cNvPr id="4" name="Content Placeholder 3"/>
          <p:cNvSpPr>
            <a:spLocks noGrp="1"/>
          </p:cNvSpPr>
          <p:nvPr>
            <p:ph idx="13"/>
          </p:nvPr>
        </p:nvSpPr>
        <p:spPr/>
        <p:txBody>
          <a:bodyPr/>
          <a:lstStyle/>
          <a:p>
            <a:r>
              <a:rPr lang="en-US" dirty="0" smtClean="0"/>
              <a:t>Sub-recipient requirements</a:t>
            </a:r>
            <a:endParaRPr lang="en-US" dirty="0"/>
          </a:p>
        </p:txBody>
      </p:sp>
      <p:sp>
        <p:nvSpPr>
          <p:cNvPr id="6" name="Content Placeholder 5"/>
          <p:cNvSpPr>
            <a:spLocks noGrp="1"/>
          </p:cNvSpPr>
          <p:nvPr>
            <p:ph idx="14"/>
          </p:nvPr>
        </p:nvSpPr>
        <p:spPr>
          <a:xfrm>
            <a:off x="5094515" y="1888941"/>
            <a:ext cx="3861705" cy="360861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i="1" u="sng" dirty="0" smtClean="0"/>
          </a:p>
          <a:p>
            <a:r>
              <a:rPr lang="en-US" sz="2400" b="1" i="1" u="sng" dirty="0" smtClean="0"/>
              <a:t> It’s the Law:</a:t>
            </a:r>
          </a:p>
          <a:p>
            <a:r>
              <a:rPr lang="en-US" sz="2400" dirty="0"/>
              <a:t>Public Health Service Act Sections 2605(e), 2617(c), and </a:t>
            </a:r>
            <a:r>
              <a:rPr lang="en-US" altLang="en-US" sz="2400" dirty="0"/>
              <a:t>2664(e)(1)(B)(ii)</a:t>
            </a:r>
          </a:p>
          <a:p>
            <a:endParaRPr lang="en-US" sz="2000" dirty="0"/>
          </a:p>
          <a:p>
            <a:endParaRPr lang="en-US" dirty="0"/>
          </a:p>
        </p:txBody>
      </p:sp>
    </p:spTree>
    <p:extLst>
      <p:ext uri="{BB962C8B-B14F-4D97-AF65-F5344CB8AC3E}">
        <p14:creationId xmlns:p14="http://schemas.microsoft.com/office/powerpoint/2010/main" val="2730885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70B667E7DB0A4FAF47D1F4DEFD16BC" ma:contentTypeVersion="10" ma:contentTypeDescription="Create a new document." ma:contentTypeScope="" ma:versionID="d1e3eb01d8407b5ffc02141e64c83159">
  <xsd:schema xmlns:xsd="http://www.w3.org/2001/XMLSchema" xmlns:xs="http://www.w3.org/2001/XMLSchema" xmlns:p="http://schemas.microsoft.com/office/2006/metadata/properties" xmlns:ns3="33ba511b-31c7-49ac-9fa1-79eb1d79874d" targetNamespace="http://schemas.microsoft.com/office/2006/metadata/properties" ma:root="true" ma:fieldsID="17e4c27af530f3241bd06fd153cd7f56" ns3:_="">
    <xsd:import namespace="33ba511b-31c7-49ac-9fa1-79eb1d79874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a511b-31c7-49ac-9fa1-79eb1d7987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D35090-8B7F-4174-80AD-4F676B601F95}">
  <ds:schemaRefs>
    <ds:schemaRef ds:uri="http://schemas.microsoft.com/sharepoint/v3/contenttype/forms"/>
  </ds:schemaRefs>
</ds:datastoreItem>
</file>

<file path=customXml/itemProps2.xml><?xml version="1.0" encoding="utf-8"?>
<ds:datastoreItem xmlns:ds="http://schemas.openxmlformats.org/officeDocument/2006/customXml" ds:itemID="{4764DBC5-89BE-4797-B184-F8C768DF3132}">
  <ds:schemaRefs>
    <ds:schemaRef ds:uri="http://www.w3.org/XML/1998/namespace"/>
    <ds:schemaRef ds:uri="http://purl.org/dc/elements/1.1/"/>
    <ds:schemaRef ds:uri="http://schemas.microsoft.com/office/2006/documentManagement/types"/>
    <ds:schemaRef ds:uri="http://purl.org/dc/dcmitype/"/>
    <ds:schemaRef ds:uri="http://schemas.microsoft.com/office/2006/metadata/properties"/>
    <ds:schemaRef ds:uri="33ba511b-31c7-49ac-9fa1-79eb1d79874d"/>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B1346E6-21A7-4312-B3D4-EE37A5885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a511b-31c7-49ac-9fa1-79eb1d7987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3394</TotalTime>
  <Words>1239</Words>
  <Application>Microsoft Office PowerPoint</Application>
  <PresentationFormat>On-screen Show (4:3)</PresentationFormat>
  <Paragraphs>200</Paragraphs>
  <Slides>23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Oswald</vt:lpstr>
      <vt:lpstr>Trebuchet MS</vt:lpstr>
      <vt:lpstr>Wingdings</vt:lpstr>
      <vt:lpstr>Wingdings 2</vt:lpstr>
      <vt:lpstr>Office Theme</vt:lpstr>
      <vt:lpstr>Program Income &amp; Imposition of Charges</vt:lpstr>
      <vt:lpstr>Program income</vt:lpstr>
      <vt:lpstr>Program income</vt:lpstr>
      <vt:lpstr>Program income</vt:lpstr>
      <vt:lpstr>Program income</vt:lpstr>
      <vt:lpstr>Sample of Completed Program Income Template</vt:lpstr>
      <vt:lpstr>IMPOSITION OF CHARGES</vt:lpstr>
      <vt:lpstr>Imposition of charges</vt:lpstr>
      <vt:lpstr> Imposition of charges</vt:lpstr>
      <vt:lpstr> imposition of charges</vt:lpstr>
      <vt:lpstr>  </vt:lpstr>
      <vt:lpstr>  </vt:lpstr>
      <vt:lpstr>Imposition of Charges</vt:lpstr>
      <vt:lpstr>  </vt:lpstr>
      <vt:lpstr>  </vt:lpstr>
      <vt:lpstr>  </vt:lpstr>
      <vt:lpstr>schedule of charges</vt:lpstr>
      <vt:lpstr>  </vt:lpstr>
      <vt:lpstr>Cap on charges</vt:lpstr>
      <vt:lpstr>Applicable Charges counts towards Cap </vt:lpstr>
      <vt:lpstr>PowerPoint Presentation</vt:lpstr>
      <vt:lpstr>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dc:creator>
  <cp:lastModifiedBy>Olejemeh, Christie (DOH)</cp:lastModifiedBy>
  <cp:revision>201</cp:revision>
  <cp:lastPrinted>2020-02-25T14:01:07Z</cp:lastPrinted>
  <dcterms:created xsi:type="dcterms:W3CDTF">2018-02-28T17:47:31Z</dcterms:created>
  <dcterms:modified xsi:type="dcterms:W3CDTF">2020-02-25T14:35:15Z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0x010100CF70B667E7DB0A4FAF47D1F4DEFD16BC</vt:lpwstr>
  </property>
</Properties>
</file>