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2"/>
  </p:notesMasterIdLst>
  <p:sldIdLst>
    <p:sldId id="341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25" r:id="rId19"/>
    <p:sldId id="324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BD1E24"/>
    <a:srgbClr val="791214"/>
    <a:srgbClr val="55595D"/>
    <a:srgbClr val="002B3A"/>
    <a:srgbClr val="747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F13BC-0E80-FD40-8D0A-CDE9607CD7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716EE-8306-1C49-AE04-BF3D314C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EAE70E-C66F-694E-8FA0-A41D17FDB0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46D6C-FB79-1749-B94C-2306C61FA2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4905" y="6191146"/>
            <a:ext cx="1694871" cy="39076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F1BB303-4FA2-DA4E-905C-7AB0D1D353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29875" y="6438918"/>
            <a:ext cx="32636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rgbClr val="74747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Copyright 2021 DC Health | Government of the District of Columbia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651ECD-8B73-774A-9340-65EC54FADE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628650"/>
            <a:ext cx="5745012" cy="563563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28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/>
              <a:t>INSERT AGENDA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EE6FB46-0AC9-2648-B0FB-4544715C10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1496867"/>
            <a:ext cx="5745012" cy="3906406"/>
          </a:xfrm>
          <a:prstGeom prst="rect">
            <a:avLst/>
          </a:prstGeom>
        </p:spPr>
        <p:txBody>
          <a:bodyPr/>
          <a:lstStyle>
            <a:lvl1pPr marL="349250" marR="0" indent="-349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91214"/>
              </a:buClr>
              <a:buSzPct val="100000"/>
              <a:buFont typeface=".Lucida Grande UI Regular"/>
              <a:buChar char="►"/>
              <a:tabLst/>
              <a:defRPr sz="2000" b="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/>
              <a:t>Agenda Item 1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3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_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8A7EE-5A71-7A49-B393-37FB3040EE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407019"/>
            <a:ext cx="49753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rgbClr val="74747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Copyright 2021 DC Health | Government of the District of Columbia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531A3-4352-5748-B4D1-F805AE1B92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rgbClr val="74747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4F036B-F0C4-FA43-8171-421C7324E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4905" y="6191146"/>
            <a:ext cx="1694871" cy="390762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A836F9-F470-984A-B7F3-A605A121BE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0523" y="2609851"/>
            <a:ext cx="6035040" cy="563563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32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/>
              <a:t>INSERT DIVIDER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B217580-8BBF-BC40-A74B-1F54F8C8B1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9932" y="3440114"/>
            <a:ext cx="6035040" cy="333375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240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/>
              <a:t>Insert Divider Subtitle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3CDDEAF-2A3A-584E-98F4-3D6140E7A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9935" y="3236914"/>
            <a:ext cx="6035040" cy="45719"/>
          </a:xfrm>
          <a:prstGeom prst="rect">
            <a:avLst/>
          </a:prstGeom>
          <a:solidFill>
            <a:srgbClr val="791214"/>
          </a:solidFill>
        </p:spPr>
        <p:txBody>
          <a:bodyPr/>
          <a:lstStyle>
            <a:lvl1pPr>
              <a:buNone/>
              <a:defRPr sz="24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97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8A7EE-5A71-7A49-B393-37FB3040EE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407019"/>
            <a:ext cx="49753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rgbClr val="74747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Copyright 2021 DC Health | Government of the District of Columbia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531A3-4352-5748-B4D1-F805AE1B92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rgbClr val="74747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4F036B-F0C4-FA43-8171-421C7324E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4905" y="6191146"/>
            <a:ext cx="1694871" cy="390762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A836F9-F470-984A-B7F3-A605A121BE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0523" y="2609851"/>
            <a:ext cx="6035040" cy="563563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32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/>
              <a:t>INSERT DIVIDER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B217580-8BBF-BC40-A74B-1F54F8C8B1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9932" y="3440114"/>
            <a:ext cx="6035040" cy="333375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240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/>
              <a:t>Insert Divider Subtitle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3CDDEAF-2A3A-584E-98F4-3D6140E7A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9935" y="3236914"/>
            <a:ext cx="6035040" cy="45719"/>
          </a:xfrm>
          <a:prstGeom prst="rect">
            <a:avLst/>
          </a:prstGeom>
          <a:solidFill>
            <a:srgbClr val="791214"/>
          </a:solidFill>
        </p:spPr>
        <p:txBody>
          <a:bodyPr/>
          <a:lstStyle>
            <a:lvl1pPr>
              <a:buNone/>
              <a:defRPr sz="24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51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50384D-F384-9845-AE73-9BF30876CF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270574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FA445DB-3597-F844-9167-35F2A7C08F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9176" y="1304925"/>
            <a:ext cx="5120640" cy="909527"/>
          </a:xfrm>
          <a:prstGeom prst="rect">
            <a:avLst/>
          </a:prstGeom>
        </p:spPr>
        <p:txBody>
          <a:bodyPr/>
          <a:lstStyle>
            <a:lvl1pPr marL="7938" indent="-7938" algn="ctr">
              <a:buNone/>
              <a:tabLst/>
              <a:defRPr sz="3200" b="1">
                <a:solidFill>
                  <a:srgbClr val="791214"/>
                </a:solidFill>
              </a:defRPr>
            </a:lvl1pPr>
          </a:lstStyle>
          <a:p>
            <a:pPr lvl="0"/>
            <a:r>
              <a:rPr lang="en-US"/>
              <a:t>INSERT CALLOUT/</a:t>
            </a:r>
            <a:br>
              <a:rPr lang="en-US"/>
            </a:br>
            <a:r>
              <a:rPr lang="en-US"/>
              <a:t>QUOTE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F67B4A1-4E92-AC4F-878D-B50F5D112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5400000">
            <a:off x="3437860" y="1717015"/>
            <a:ext cx="1828800" cy="85344"/>
          </a:xfrm>
          <a:prstGeom prst="rect">
            <a:avLst/>
          </a:prstGeom>
          <a:solidFill>
            <a:srgbClr val="791214"/>
          </a:solidFill>
        </p:spPr>
        <p:txBody>
          <a:bodyPr/>
          <a:lstStyle>
            <a:lvl1pPr>
              <a:buNone/>
              <a:defRPr sz="24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6CE269B-6E0D-1F48-8C54-97D99D773C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5400000">
            <a:off x="9732333" y="1717015"/>
            <a:ext cx="1828800" cy="85344"/>
          </a:xfrm>
          <a:prstGeom prst="rect">
            <a:avLst/>
          </a:prstGeom>
          <a:solidFill>
            <a:srgbClr val="791214"/>
          </a:solidFill>
        </p:spPr>
        <p:txBody>
          <a:bodyPr/>
          <a:lstStyle>
            <a:lvl1pPr>
              <a:buNone/>
              <a:defRPr sz="24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994E1-6DCE-3248-AA7C-411E18EB55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4905" y="6191146"/>
            <a:ext cx="1694871" cy="39076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6F28170-32A6-8942-BBFC-4DAB21FED7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62926" y="6357438"/>
            <a:ext cx="49753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en-US"/>
              <a:t>Copyright 2021 DC Health | Government of the District of Columbia</a:t>
            </a:r>
          </a:p>
        </p:txBody>
      </p:sp>
    </p:spTree>
    <p:extLst>
      <p:ext uri="{BB962C8B-B14F-4D97-AF65-F5344CB8AC3E}">
        <p14:creationId xmlns:p14="http://schemas.microsoft.com/office/powerpoint/2010/main" val="315794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6950744-0650-7048-8496-79986345E3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rgbClr val="74747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D4090AB2-7F98-C14D-852B-2E11048610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34069" y="1835876"/>
            <a:ext cx="10352491" cy="385457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791214"/>
              </a:buClr>
              <a:defRPr sz="24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Monaco" pitchFamily="2" charset="77"/>
              <a:buChar char="⎼"/>
              <a:defRPr sz="18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rgbClr val="55595D"/>
                </a:solidFill>
              </a:defRPr>
            </a:lvl4pPr>
            <a:lvl5pPr>
              <a:defRPr>
                <a:solidFill>
                  <a:srgbClr val="55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1810DF-7B96-FD43-A447-4B3BFB0769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4069" y="577902"/>
            <a:ext cx="10352491" cy="563563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32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250E82-A18F-8040-AC7C-758D6E0003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4069" y="1225128"/>
            <a:ext cx="10352491" cy="333375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240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/>
              <a:t>Insert Divider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6CB27-D9A1-0245-B74D-BB40184BB8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069" y="6191146"/>
            <a:ext cx="1694871" cy="39076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31DAE09-7B42-E049-9607-4A9BC95CA4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rgbClr val="74747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Copyright 2021 DC Health | Government of the District of Columbia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8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D8C0D36A-8704-0049-A279-89917C938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7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5D07A2B-DC21-E94C-A3E4-C9F19ED7E2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rgbClr val="74747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Copyright 2020 DC Health | Government of the District of Columbia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9BD921-9CBA-3C48-8EE6-F467A320F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rgbClr val="74747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59D89A-158B-0849-8F08-B83F627DC3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7201" y="1335371"/>
            <a:ext cx="9514416" cy="448786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791214"/>
              </a:buClr>
              <a:defRPr sz="24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Monaco" pitchFamily="2" charset="77"/>
              <a:buChar char="⎼"/>
              <a:defRPr sz="18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rgbClr val="55595D"/>
                </a:solidFill>
              </a:defRPr>
            </a:lvl4pPr>
            <a:lvl5pPr>
              <a:defRPr>
                <a:solidFill>
                  <a:srgbClr val="55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E85BA74-E469-334B-8BFC-1323569FC9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7201" y="577902"/>
            <a:ext cx="9514416" cy="563563"/>
          </a:xfrm>
          <a:prstGeom prst="rect">
            <a:avLst/>
          </a:prstGeom>
        </p:spPr>
        <p:txBody>
          <a:bodyPr/>
          <a:lstStyle>
            <a:lvl1pPr>
              <a:buNone/>
              <a:defRPr sz="32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57AFA-52A1-B94F-8371-DB6BE87D2A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27201" y="6191146"/>
            <a:ext cx="1694871" cy="3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4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BA68588-9A59-B341-8095-A3DC9375ED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rgbClr val="74747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F4E9268-1612-8141-A5F6-8C1073305412}" type="slidenum">
              <a:rPr lang="en-US" smtClean="0"/>
              <a:pPr/>
              <a:t>‹#›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D0BCE1AE-6A59-3E45-B4D1-669E3F7BD6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7201" y="1835876"/>
            <a:ext cx="9514416" cy="385457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791214"/>
              </a:buClr>
              <a:defRPr sz="24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Monaco" pitchFamily="2" charset="77"/>
              <a:buChar char="⎼"/>
              <a:defRPr sz="18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 b="0" i="0">
                <a:solidFill>
                  <a:srgbClr val="5559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rgbClr val="55595D"/>
                </a:solidFill>
              </a:defRPr>
            </a:lvl4pPr>
            <a:lvl5pPr>
              <a:defRPr>
                <a:solidFill>
                  <a:srgbClr val="55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4F1B4F1-7590-8F4D-A1F3-07529DE10B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7202" y="577902"/>
            <a:ext cx="9514413" cy="563563"/>
          </a:xfrm>
          <a:prstGeom prst="rect">
            <a:avLst/>
          </a:prstGeom>
        </p:spPr>
        <p:txBody>
          <a:bodyPr/>
          <a:lstStyle>
            <a:lvl1pPr>
              <a:buNone/>
              <a:defRPr sz="32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C337A10-F398-2B41-89DA-BDCDEED544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7201" y="1225128"/>
            <a:ext cx="9514415" cy="333375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/>
              <a:t>Insert Divider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27A17B-E752-574C-B478-70A9D40A2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27201" y="6191146"/>
            <a:ext cx="1694871" cy="39076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61DABC-C431-1249-8044-E42A082688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  <a:prstGeom prst="rect">
            <a:avLst/>
          </a:prstGeom>
        </p:spPr>
        <p:txBody>
          <a:bodyPr/>
          <a:lstStyle>
            <a:lvl1pPr algn="r">
              <a:defRPr lang="en-US" sz="900" b="0" i="1" smtClean="0">
                <a:solidFill>
                  <a:srgbClr val="74747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Copyright 2020 DC Health | Government of the District of Columbia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9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F0DDDD-2BF6-6C4A-B765-A7FFC37D2C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9789" y="6281703"/>
            <a:ext cx="6256472" cy="338602"/>
          </a:xfrm>
          <a:prstGeom prst="rect">
            <a:avLst/>
          </a:prstGeom>
        </p:spPr>
        <p:txBody>
          <a:bodyPr/>
          <a:lstStyle>
            <a:lvl1pPr algn="l">
              <a:defRPr lang="en-US" sz="900" b="0" i="1" smtClean="0">
                <a:solidFill>
                  <a:srgbClr val="55595D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Copyright 2021 DC Health | Government of the District of Columbia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5CB9F2-B9FE-5D4E-A023-27ACF14415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76" y="3299280"/>
            <a:ext cx="8869680" cy="563563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3200" b="1">
                <a:solidFill>
                  <a:srgbClr val="002B3A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C122FB5-D7FE-7945-9DED-2A15D0C35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790" y="4129543"/>
            <a:ext cx="8869680" cy="333375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240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DA7EAF2-9E1C-5E49-808A-B351B9D2B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791" y="4674488"/>
            <a:ext cx="8869679" cy="333375"/>
          </a:xfrm>
          <a:prstGeom prst="rect">
            <a:avLst/>
          </a:prstGeom>
        </p:spPr>
        <p:txBody>
          <a:bodyPr/>
          <a:lstStyle>
            <a:lvl1pPr marL="7938" indent="-7938">
              <a:buNone/>
              <a:tabLst/>
              <a:defRPr sz="1800">
                <a:solidFill>
                  <a:srgbClr val="55595D"/>
                </a:solidFill>
              </a:defRPr>
            </a:lvl1pPr>
          </a:lstStyle>
          <a:p>
            <a:pPr lvl="0"/>
            <a:r>
              <a:rPr lang="en-US" dirty="0"/>
              <a:t>Insert Presenter | Insert Date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C3F7493-3441-8549-A8C9-EC77E7688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790" y="3926343"/>
            <a:ext cx="8869680" cy="45719"/>
          </a:xfrm>
          <a:prstGeom prst="rect">
            <a:avLst/>
          </a:prstGeom>
          <a:solidFill>
            <a:srgbClr val="791214"/>
          </a:solidFill>
        </p:spPr>
        <p:txBody>
          <a:bodyPr/>
          <a:lstStyle>
            <a:lvl1pPr>
              <a:buNone/>
              <a:defRPr sz="24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66D31CF-CB31-2A4B-8ED6-91F3BBE9B7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073" y="283875"/>
            <a:ext cx="2444365" cy="5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0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8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705" r:id="rId3"/>
    <p:sldLayoutId id="2147483706" r:id="rId4"/>
    <p:sldLayoutId id="2147483702" r:id="rId5"/>
    <p:sldLayoutId id="2147483703" r:id="rId6"/>
    <p:sldLayoutId id="2147483707" r:id="rId7"/>
    <p:sldLayoutId id="2147483708" r:id="rId8"/>
    <p:sldLayoutId id="214748370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s.gov/charities-non-profits/application-process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tr.cfo.dc.gov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cra.dc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9789" y="6281703"/>
            <a:ext cx="6256472" cy="338602"/>
          </a:xfrm>
        </p:spPr>
        <p:txBody>
          <a:bodyPr/>
          <a:lstStyle/>
          <a:p>
            <a:r>
              <a:rPr lang="en-US" dirty="0"/>
              <a:t>Copyright 2022 DC Health | Government of the District of Columbia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C76A6A-CF17-7D4D-A10B-CE03832E8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 smtClean="0"/>
              <a:t>Eligibility Assurances</a:t>
            </a:r>
            <a:r>
              <a:rPr lang="en-US" b="0" dirty="0" smtClean="0"/>
              <a:t>​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1AB835-CC5B-1247-8740-9683D047B5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377" y="4481562"/>
            <a:ext cx="8869679" cy="718120"/>
          </a:xfrm>
        </p:spPr>
        <p:txBody>
          <a:bodyPr/>
          <a:lstStyle/>
          <a:p>
            <a:pPr fontAlgn="base"/>
            <a:r>
              <a:rPr lang="en-US" dirty="0"/>
              <a:t>Financial Management and Administrative Service Division</a:t>
            </a:r>
            <a:r>
              <a:rPr lang="en-US" dirty="0" smtClean="0"/>
              <a:t>​ </a:t>
            </a:r>
          </a:p>
          <a:p>
            <a:pPr fontAlgn="base"/>
            <a:r>
              <a:rPr lang="en-US" dirty="0" smtClean="0"/>
              <a:t>                                       February 14, 2023</a:t>
            </a:r>
            <a:endParaRPr lang="en-US" dirty="0"/>
          </a:p>
          <a:p>
            <a:pPr fontAlgn="base"/>
            <a:r>
              <a:rPr lang="en-US" dirty="0"/>
              <a:t>​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551BA6-2F4E-BC48-91E5-216D155D6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0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2020 DC Health | Government of the District of Columbia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04B111-7CB1-0247-9509-812A93EC0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4E9268-1612-8141-A5F6-8C10733054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CDD2C-3904-7146-A215-4F86164A80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800" b="1"/>
              <a:t>Tax-Exempt Determination Letter</a:t>
            </a:r>
            <a:endParaRPr 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F1131-44B2-8749-BEDF-FEF74EC31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9932" y="3440114"/>
            <a:ext cx="6035040" cy="2857686"/>
          </a:xfrm>
        </p:spPr>
        <p:txBody>
          <a:bodyPr/>
          <a:lstStyle/>
          <a:p>
            <a:pPr marL="342900" indent="-342900" eaLnBrk="1" hangingPunct="1">
              <a:buClr>
                <a:srgbClr val="791214"/>
              </a:buClr>
              <a:buFont typeface="Wingdings" panose="05000000000000000000" pitchFamily="2" charset="2"/>
              <a:buChar char="Ø"/>
            </a:pPr>
            <a:r>
              <a:rPr lang="en-US" altLang="en-US" sz="1800">
                <a:solidFill>
                  <a:srgbClr val="747476"/>
                </a:solidFill>
              </a:rPr>
              <a:t>Applicable only to non-profit organizations</a:t>
            </a:r>
          </a:p>
          <a:p>
            <a:pPr marL="342900" indent="-342900" eaLnBrk="1" hangingPunct="1">
              <a:buClr>
                <a:srgbClr val="791214"/>
              </a:buClr>
              <a:buFont typeface="Wingdings" panose="05000000000000000000" pitchFamily="2" charset="2"/>
              <a:buChar char="Ø"/>
            </a:pPr>
            <a:r>
              <a:rPr lang="en-US" altLang="en-US" sz="1800">
                <a:solidFill>
                  <a:srgbClr val="747476"/>
                </a:solidFill>
              </a:rPr>
              <a:t>Document is due annually and will remain current if the entity is in good standing with the IRS.</a:t>
            </a:r>
          </a:p>
          <a:p>
            <a:pPr marL="342900" indent="-342900" eaLnBrk="1" hangingPunct="1">
              <a:buClr>
                <a:srgbClr val="791214"/>
              </a:buClr>
              <a:buFont typeface="Wingdings" panose="05000000000000000000" pitchFamily="2" charset="2"/>
              <a:buChar char="Ø"/>
            </a:pPr>
            <a:r>
              <a:rPr lang="en-US" altLang="en-US" sz="1800">
                <a:solidFill>
                  <a:srgbClr val="747476"/>
                </a:solidFill>
              </a:rPr>
              <a:t>For more information, please visit the website </a:t>
            </a:r>
            <a:r>
              <a:rPr lang="en-US" altLang="en-US" sz="1800">
                <a:solidFill>
                  <a:srgbClr val="002B3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https://www.irs.gov/charities-non-profits/application-process</a:t>
            </a:r>
            <a:endParaRPr lang="en-US" altLang="en-US" sz="1800">
              <a:solidFill>
                <a:srgbClr val="002B3A"/>
              </a:solidFill>
            </a:endParaRPr>
          </a:p>
          <a:p>
            <a:endParaRPr lang="en-US" sz="2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CFD17-C7B5-684A-9710-2757D016D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2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2020 DC Health | Government of the District of Columbia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04B111-7CB1-0247-9509-812A93EC0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4E9268-1612-8141-A5F6-8C107330541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44B85-DA71-BAF2-06AA-B0831192C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54" y="437107"/>
            <a:ext cx="3752315" cy="4738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78B0B7-4D5D-36E2-D3A9-17D3CDFA3CA6}"/>
              </a:ext>
            </a:extLst>
          </p:cNvPr>
          <p:cNvSpPr txBox="1"/>
          <p:nvPr/>
        </p:nvSpPr>
        <p:spPr>
          <a:xfrm>
            <a:off x="4580389" y="210605"/>
            <a:ext cx="340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FOR NONPROFITS ONLY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ACACC-E7FF-31D8-74D3-989D7B307CE3}"/>
              </a:ext>
            </a:extLst>
          </p:cNvPr>
          <p:cNvSpPr txBox="1"/>
          <p:nvPr/>
        </p:nvSpPr>
        <p:spPr>
          <a:xfrm>
            <a:off x="4580390" y="1300294"/>
            <a:ext cx="313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91214"/>
                </a:solidFill>
              </a:rPr>
              <a:t>TAX-EXEMPT DETERMINATION LETTER</a:t>
            </a:r>
          </a:p>
        </p:txBody>
      </p:sp>
    </p:spTree>
    <p:extLst>
      <p:ext uri="{BB962C8B-B14F-4D97-AF65-F5344CB8AC3E}">
        <p14:creationId xmlns:p14="http://schemas.microsoft.com/office/powerpoint/2010/main" val="49779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2BDA6F-8A6A-26F8-8C17-86BC57D866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2020 DC Health | Government of the District of Columbia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88281-F7BD-EBA2-3B5D-59360C1F74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4E9268-1612-8141-A5F6-8C1073305412}" type="slidenum">
              <a:rPr lang="en-US" smtClean="0"/>
              <a:pPr/>
              <a:t>12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2B714-6DA3-00D9-4479-52F3C7E3E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861" y="284933"/>
            <a:ext cx="5152002" cy="49497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C9A93E-AD98-13C9-C9AE-490A8D45A164}"/>
              </a:ext>
            </a:extLst>
          </p:cNvPr>
          <p:cNvSpPr txBox="1"/>
          <p:nvPr/>
        </p:nvSpPr>
        <p:spPr>
          <a:xfrm>
            <a:off x="4798503" y="520117"/>
            <a:ext cx="201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91214"/>
                </a:solidFill>
              </a:rPr>
              <a:t>IRS 990 Tax Form</a:t>
            </a:r>
          </a:p>
        </p:txBody>
      </p:sp>
    </p:spTree>
    <p:extLst>
      <p:ext uri="{BB962C8B-B14F-4D97-AF65-F5344CB8AC3E}">
        <p14:creationId xmlns:p14="http://schemas.microsoft.com/office/powerpoint/2010/main" val="104956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04B111-7CB1-0247-9509-812A93EC0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</p:spPr>
        <p:txBody>
          <a:bodyPr/>
          <a:lstStyle/>
          <a:p>
            <a:fld id="{7F4E9268-1612-8141-A5F6-8C107330541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0BB92E9-22A2-5946-91B2-5C52CFF3B7C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1800"/>
              <a:t>Provide a list on company letterhead for the current year or term.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1800"/>
              <a:t>Must be </a:t>
            </a:r>
            <a:r>
              <a:rPr lang="en-US" altLang="en-US" sz="1800" b="1"/>
              <a:t>signed and dated </a:t>
            </a:r>
            <a:r>
              <a:rPr lang="en-US" altLang="en-US" sz="1800"/>
              <a:t>by a certifying official on the Board (excluding the Executive Director).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050399-3C9E-7145-ADAF-282587874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800" b="1"/>
              <a:t>List of Board of Directors</a:t>
            </a:r>
            <a:endParaRPr lang="en-US" sz="28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A4880E-FB6A-F649-B11A-6B3775FE71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Current Term Board Members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/>
          <a:lstStyle/>
          <a:p>
            <a:r>
              <a:rPr lang="en-US"/>
              <a:t>Copyright 2020 DC Health | Government of the District of Columbia</a:t>
            </a:r>
          </a:p>
        </p:txBody>
      </p:sp>
    </p:spTree>
    <p:extLst>
      <p:ext uri="{BB962C8B-B14F-4D97-AF65-F5344CB8AC3E}">
        <p14:creationId xmlns:p14="http://schemas.microsoft.com/office/powerpoint/2010/main" val="32927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04B111-7CB1-0247-9509-812A93EC0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</p:spPr>
        <p:txBody>
          <a:bodyPr/>
          <a:lstStyle/>
          <a:p>
            <a:fld id="{7F4E9268-1612-8141-A5F6-8C107330541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/>
          <a:lstStyle/>
          <a:p>
            <a:r>
              <a:rPr lang="en-US"/>
              <a:t>Copyright 2020 DC Health | Government of the District of Columbia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00456-9E90-E8C7-EC10-47639DCCC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360" y="169003"/>
            <a:ext cx="4442107" cy="6227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3FFEEB-CBD1-9654-88FE-EB25BAC3ECDB}"/>
              </a:ext>
            </a:extLst>
          </p:cNvPr>
          <p:cNvSpPr txBox="1"/>
          <p:nvPr/>
        </p:nvSpPr>
        <p:spPr>
          <a:xfrm>
            <a:off x="1895911" y="755009"/>
            <a:ext cx="4405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91214"/>
                </a:solidFill>
              </a:rPr>
              <a:t>CURRENT LIST OF BOARD OF DIRECTORS, on letterhead, signed and dated by a certified official from the Board (cannot be the Executive Director)</a:t>
            </a:r>
          </a:p>
        </p:txBody>
      </p:sp>
    </p:spTree>
    <p:extLst>
      <p:ext uri="{BB962C8B-B14F-4D97-AF65-F5344CB8AC3E}">
        <p14:creationId xmlns:p14="http://schemas.microsoft.com/office/powerpoint/2010/main" val="164276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BF615-3359-DDFE-E682-9EF69B6F03E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9255" y="1827025"/>
            <a:ext cx="10352491" cy="3709251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applications must be submitted electronically via Department of Health’s Enterprise Grants Management System (EGMS), web-based system for grant-making and grants management.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apply for funding, applicant organization must register in EGMS and establish an account for the authorized representative.</a:t>
            </a:r>
          </a:p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Account User is authorized to submit an application on behalf of the organization (verify active account status)</a:t>
            </a:r>
          </a:p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Account Users cannot submit but can work in EGMS to prepare (e.g. upload documents, complete forms) the application. 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D2DF4-AF43-409B-CED5-1F0DE655F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069" y="566373"/>
            <a:ext cx="10352491" cy="563563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Application Submission Tool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C4085-9D7C-581A-D445-D63E5B73EF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ELECTRONIC GRANTS MANAGEMENT SYSTEM (EGMS)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03CC6-3867-28F7-9AA7-7D74902D4F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2021 DC Health | Government of the District of Columbia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9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Copyright 2021 DC Health | Government of the District of Columbia</a:t>
            </a:r>
          </a:p>
        </p:txBody>
      </p:sp>
      <p:pic>
        <p:nvPicPr>
          <p:cNvPr id="6" name="Picture 5" descr="Download Text Question Blog Questions Logo Any HQ PNG Image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77" y="557809"/>
            <a:ext cx="4511038" cy="32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1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33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04B111-7CB1-0247-9509-812A93EC0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</p:spPr>
        <p:txBody>
          <a:bodyPr/>
          <a:lstStyle/>
          <a:p>
            <a:fld id="{7F4E9268-1612-8141-A5F6-8C10733054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29875" y="6438918"/>
            <a:ext cx="3263621" cy="338602"/>
          </a:xfrm>
        </p:spPr>
        <p:txBody>
          <a:bodyPr/>
          <a:lstStyle/>
          <a:p>
            <a:r>
              <a:rPr lang="en-US"/>
              <a:t>Copyright 2020 DC Health | Government of the District of Columbia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EEE70E-2BB3-D14E-A9C4-CECB13C37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7620" indent="-7620"/>
            <a:r>
              <a:rPr lang="en-US" altLang="en-US"/>
              <a:t>Eligibility Checklist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07339F-CB39-1146-89E6-A742BA8172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2" y="1496866"/>
            <a:ext cx="5745012" cy="463548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OTR Certificate of Clean Hands dated </a:t>
            </a:r>
            <a:r>
              <a:rPr lang="en-US" sz="1800" b="1" dirty="0"/>
              <a:t>with 60 days of the application due date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Current Business License/Certificate of Licensure or proof to transact business in local jurisdiction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Certificate of Insurance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Copy of Cyber Policy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Assurances and Certifications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For nonprofit only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Tax-Exempt Status Determination Letter 501(c)(3)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IRS 990 Tax Forms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Current List of Board of Directors, on letterhead, signed and dated by a certified official from the Board (cannot be the Executive Director) for nonprofit organizations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772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/>
          <a:lstStyle/>
          <a:p>
            <a:r>
              <a:rPr lang="en-US"/>
              <a:t>Copyright 2020 DC Health | Government of the District of Columbia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04B111-7CB1-0247-9509-812A93EC0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</p:spPr>
        <p:txBody>
          <a:bodyPr/>
          <a:lstStyle/>
          <a:p>
            <a:fld id="{7F4E9268-1612-8141-A5F6-8C10733054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F51A7E-C94A-2943-A7B9-0885FFD7508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OTR Certificate of Clean Hands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To apply visit </a:t>
            </a:r>
            <a:r>
              <a:rPr lang="en-US" sz="1800" u="sng" dirty="0">
                <a:solidFill>
                  <a:srgbClr val="1A0DAB"/>
                </a:solidFill>
              </a:rPr>
              <a:t> </a:t>
            </a:r>
            <a:r>
              <a:rPr lang="en-US" sz="1800" u="sng" dirty="0">
                <a:solidFill>
                  <a:srgbClr val="002B3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https://otr.cfo.dc.gov</a:t>
            </a:r>
            <a:endParaRPr lang="en-US" sz="1800" u="sng" dirty="0">
              <a:solidFill>
                <a:srgbClr val="002B3A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This is not a tax affidavit, and we will only accept this form from the Office of Tax and Revenue (OTR)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The process is now SIMPLER, FASTER, and SAFER.  If in compliance, a Certificate of Clean Hands will be generated “INSTANTLY!”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HAHSTA will only accept a certificate dated within </a:t>
            </a:r>
            <a:r>
              <a:rPr lang="en-US" sz="1800" b="1" dirty="0"/>
              <a:t>60 days of the application due date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Jurisdictions outside of the District (i.e., Maryland, Virginia, WVA)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b="1" dirty="0"/>
              <a:t>Must register with OTR by filling form FR-500 </a:t>
            </a:r>
            <a:r>
              <a:rPr lang="en-US" sz="1800" dirty="0"/>
              <a:t>to get a Clean Hands document. </a:t>
            </a:r>
          </a:p>
          <a:p>
            <a:pPr marL="0" indent="0">
              <a:buNone/>
              <a:defRPr/>
            </a:pPr>
            <a:endParaRPr lang="en-US" sz="2000" u="sng" dirty="0">
              <a:solidFill>
                <a:srgbClr val="002B3A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C2DDD2-0947-E842-AD69-62156F31F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800" b="1"/>
              <a:t>OTR Certificate of Clean Hands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5015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4036BB-5B52-3AC7-4204-6820C122FC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2020 DC Health | Government of the District of Columbia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4A570-7D8A-7E7D-BE7C-4143954D98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4E9268-1612-8141-A5F6-8C1073305412}" type="slidenum">
              <a:rPr lang="en-US" smtClean="0"/>
              <a:pPr/>
              <a:t>4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C53C3C-5AFF-A333-22D8-7C27A0506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312" y="0"/>
            <a:ext cx="4975321" cy="6386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8AEC9-8E20-8806-7A89-2BAE9630FC99}"/>
              </a:ext>
            </a:extLst>
          </p:cNvPr>
          <p:cNvSpPr txBox="1"/>
          <p:nvPr/>
        </p:nvSpPr>
        <p:spPr>
          <a:xfrm>
            <a:off x="4706224" y="696286"/>
            <a:ext cx="1721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91214"/>
                </a:solidFill>
              </a:rPr>
              <a:t>OTR CERTIFICATE OF CLEAN HANDS DATED WITHIN 60 DAYS OF THE APPLICATION DUE DATE </a:t>
            </a:r>
          </a:p>
        </p:txBody>
      </p:sp>
    </p:spTree>
    <p:extLst>
      <p:ext uri="{BB962C8B-B14F-4D97-AF65-F5344CB8AC3E}">
        <p14:creationId xmlns:p14="http://schemas.microsoft.com/office/powerpoint/2010/main" val="21519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407019"/>
            <a:ext cx="4975321" cy="338602"/>
          </a:xfrm>
        </p:spPr>
        <p:txBody>
          <a:bodyPr/>
          <a:lstStyle/>
          <a:p>
            <a:r>
              <a:rPr lang="en-US"/>
              <a:t>Copyright 2020 DC Health | Government of the District of Columbia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04B111-7CB1-0247-9509-812A93EC0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</p:spPr>
        <p:txBody>
          <a:bodyPr/>
          <a:lstStyle/>
          <a:p>
            <a:fld id="{7F4E9268-1612-8141-A5F6-8C10733054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B8B218-5C9F-FB42-A65E-0D75BD37A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7620" indent="-7620">
              <a:spcBef>
                <a:spcPts val="0"/>
              </a:spcBef>
            </a:pPr>
            <a:r>
              <a:rPr lang="en-US" altLang="en-US" sz="2000" b="1" dirty="0"/>
              <a:t>Basic Business License, Certificate of Licensure or</a:t>
            </a:r>
            <a:r>
              <a:rPr lang="en-US" altLang="en-US" sz="2000" dirty="0"/>
              <a:t> </a:t>
            </a:r>
            <a:endParaRPr lang="en-US"/>
          </a:p>
          <a:p>
            <a:pPr marL="7620" indent="-7620">
              <a:spcBef>
                <a:spcPts val="0"/>
              </a:spcBef>
            </a:pPr>
            <a:r>
              <a:rPr lang="en-US" altLang="en-US" sz="2000" b="1" dirty="0"/>
              <a:t>Proof to </a:t>
            </a:r>
            <a:r>
              <a:rPr lang="en-US" altLang="en-US" sz="2000" dirty="0"/>
              <a:t>Transact </a:t>
            </a:r>
            <a:r>
              <a:rPr lang="en-US" altLang="en-US" sz="2000" b="1" dirty="0"/>
              <a:t>Business in Local Jurisdiction</a:t>
            </a:r>
            <a:r>
              <a:rPr lang="en-US" altLang="en-US" sz="2000" dirty="0"/>
              <a:t> </a:t>
            </a:r>
            <a:endParaRPr lang="en-US" sz="2000" b="0" dirty="0">
              <a:cs typeface="Calibri" panose="020F0502020204030204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8667DF-FFC9-F94C-8B3D-8539653D01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9932" y="3431455"/>
            <a:ext cx="6121630" cy="2820626"/>
          </a:xfrm>
        </p:spPr>
        <p:txBody>
          <a:bodyPr lIns="91440" tIns="45720" rIns="91440" bIns="45720" anchor="t"/>
          <a:lstStyle/>
          <a:p>
            <a:pPr marL="342900" indent="-342900">
              <a:buClr>
                <a:srgbClr val="791214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747476"/>
                </a:solidFill>
              </a:rPr>
              <a:t>District  - Basic Business License </a:t>
            </a:r>
            <a:endParaRPr lang="en-US" sz="1800">
              <a:solidFill>
                <a:srgbClr val="747476"/>
              </a:solidFill>
            </a:endParaRPr>
          </a:p>
          <a:p>
            <a:pPr marL="342900" indent="-342900">
              <a:buClr>
                <a:srgbClr val="79121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rgbClr val="747476"/>
                </a:solidFill>
              </a:rPr>
              <a:t>To apply visit DCRA’s website </a:t>
            </a:r>
            <a:r>
              <a:rPr lang="en-US" sz="1800" u="sng" dirty="0">
                <a:solidFill>
                  <a:srgbClr val="002B3A"/>
                </a:solidFill>
                <a:latin typeface="Calibri (body)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https://dcra.dc.gov</a:t>
            </a:r>
          </a:p>
          <a:p>
            <a:pPr marL="342900" indent="-342900">
              <a:buClr>
                <a:srgbClr val="791214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747476"/>
                </a:solidFill>
              </a:rPr>
              <a:t>If your entity is non-profit, the charitable organization/donation category must be reflected on the business license. </a:t>
            </a:r>
            <a:endParaRPr lang="en-US" sz="1800" dirty="0">
              <a:solidFill>
                <a:srgbClr val="747476"/>
              </a:solidFill>
              <a:cs typeface="Calibri"/>
            </a:endParaRPr>
          </a:p>
          <a:p>
            <a:pPr marL="342900" indent="-342900">
              <a:buClr>
                <a:srgbClr val="791214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747476"/>
                </a:solidFill>
              </a:rPr>
              <a:t>Jurisdictions outside the District – Proof to transact business in their local area or the equivalent of a business license.</a:t>
            </a:r>
            <a:endParaRPr lang="en-US" sz="1800">
              <a:solidFill>
                <a:srgbClr val="747476"/>
              </a:solidFill>
              <a:cs typeface="Calibri"/>
            </a:endParaRPr>
          </a:p>
          <a:p>
            <a:pPr marL="342900" indent="-342900">
              <a:buClr>
                <a:srgbClr val="791214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747476"/>
                </a:solidFill>
              </a:rPr>
              <a:t>Hospitals/Healthcare Facilities – Certificate of Licensure</a:t>
            </a:r>
            <a:endParaRPr lang="en-US" sz="1800" dirty="0">
              <a:solidFill>
                <a:srgbClr val="747476"/>
              </a:solidFill>
              <a:cs typeface="Calibri"/>
            </a:endParaRPr>
          </a:p>
          <a:p>
            <a:pPr marL="0" indent="0">
              <a:buClr>
                <a:srgbClr val="791214"/>
              </a:buClr>
            </a:pPr>
            <a:endParaRPr lang="en-US" sz="20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08E1C95-C5B9-794A-B572-D2A15FCD2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168879-8C32-09FE-8598-518E988E5B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2020 DC Health | Government of the District of Columbia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3268B-82CF-E48C-E377-679E69E449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4E9268-1612-8141-A5F6-8C1073305412}" type="slidenum">
              <a:rPr lang="en-US" smtClean="0"/>
              <a:pPr/>
              <a:t>6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63FBAF-384E-6163-824C-13B3CBEFD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039" y="169136"/>
            <a:ext cx="5377885" cy="5886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9F6172-1029-C437-9970-2846B46818EA}"/>
              </a:ext>
            </a:extLst>
          </p:cNvPr>
          <p:cNvSpPr txBox="1"/>
          <p:nvPr/>
        </p:nvSpPr>
        <p:spPr>
          <a:xfrm>
            <a:off x="4529882" y="872455"/>
            <a:ext cx="1694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91214"/>
                </a:solidFill>
              </a:rPr>
              <a:t>CURRENT BUSINESS LICENSE OR CERTIFICATE OF LICENSURE OR PROOF TO TRANSACT BUSINESS IN LOCAL JURISDICTION</a:t>
            </a:r>
          </a:p>
        </p:txBody>
      </p:sp>
    </p:spTree>
    <p:extLst>
      <p:ext uri="{BB962C8B-B14F-4D97-AF65-F5344CB8AC3E}">
        <p14:creationId xmlns:p14="http://schemas.microsoft.com/office/powerpoint/2010/main" val="193189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85F02E-FF0E-834C-BF60-CD7FC4EDF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28203" y="6396386"/>
            <a:ext cx="4975321" cy="338602"/>
          </a:xfrm>
        </p:spPr>
        <p:txBody>
          <a:bodyPr/>
          <a:lstStyle/>
          <a:p>
            <a:r>
              <a:rPr lang="en-US"/>
              <a:t>Copyright 2020 DC Health | Government of the District of Columbia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04B111-7CB1-0247-9509-812A93EC0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9547" y="6323739"/>
            <a:ext cx="690880" cy="365125"/>
          </a:xfrm>
        </p:spPr>
        <p:txBody>
          <a:bodyPr/>
          <a:lstStyle/>
          <a:p>
            <a:fld id="{7F4E9268-1612-8141-A5F6-8C107330541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F4812C-E8EF-DE6D-292B-6B1CAC05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672" y="158500"/>
            <a:ext cx="4832512" cy="6237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3786EA-8818-28EF-6AC2-A44C87468946}"/>
              </a:ext>
            </a:extLst>
          </p:cNvPr>
          <p:cNvSpPr txBox="1"/>
          <p:nvPr/>
        </p:nvSpPr>
        <p:spPr>
          <a:xfrm>
            <a:off x="1946245" y="545284"/>
            <a:ext cx="309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91214"/>
                </a:solidFill>
              </a:rPr>
              <a:t>CERTIFICATE OF INSURANCE</a:t>
            </a:r>
          </a:p>
        </p:txBody>
      </p:sp>
    </p:spTree>
    <p:extLst>
      <p:ext uri="{BB962C8B-B14F-4D97-AF65-F5344CB8AC3E}">
        <p14:creationId xmlns:p14="http://schemas.microsoft.com/office/powerpoint/2010/main" val="12975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D5F7E4-7DCB-03FC-666F-9955077E16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2020 DC Health | Government of the District of Columbia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EF547D-39CE-753D-65AB-1B23F8D101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4E9268-1612-8141-A5F6-8C1073305412}" type="slidenum">
              <a:rPr lang="en-US" smtClean="0"/>
              <a:pPr/>
              <a:t>8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12CA2-F4F0-11AE-0784-C82FD6111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318" y="169136"/>
            <a:ext cx="4164186" cy="5577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0E72F1-2769-E002-73DA-3CE2532A42AF}"/>
              </a:ext>
            </a:extLst>
          </p:cNvPr>
          <p:cNvSpPr txBox="1"/>
          <p:nvPr/>
        </p:nvSpPr>
        <p:spPr>
          <a:xfrm>
            <a:off x="4639112" y="411060"/>
            <a:ext cx="236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91214"/>
                </a:solidFill>
              </a:rPr>
              <a:t>COPY OF CYBER LIABILITY POLICY</a:t>
            </a:r>
          </a:p>
        </p:txBody>
      </p:sp>
    </p:spTree>
    <p:extLst>
      <p:ext uri="{BB962C8B-B14F-4D97-AF65-F5344CB8AC3E}">
        <p14:creationId xmlns:p14="http://schemas.microsoft.com/office/powerpoint/2010/main" val="89608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8483F8-624C-5D8B-FA92-34157C50C2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Copyright 2020 DC Health | Government of the District of Columbia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78E31-A6CD-387D-BCBB-4B5BCA4C3E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4E9268-1612-8141-A5F6-8C1073305412}" type="slidenum">
              <a:rPr lang="en-US" smtClean="0"/>
              <a:pPr/>
              <a:t>9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7AD28-153B-54DE-EEC7-A353361C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880" y="301123"/>
            <a:ext cx="5191432" cy="5428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4EEC21-B4DB-733C-AC0F-B8EBFF2F235A}"/>
              </a:ext>
            </a:extLst>
          </p:cNvPr>
          <p:cNvSpPr txBox="1"/>
          <p:nvPr/>
        </p:nvSpPr>
        <p:spPr>
          <a:xfrm>
            <a:off x="4555222" y="587229"/>
            <a:ext cx="236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91214"/>
                </a:solidFill>
              </a:rPr>
              <a:t>ASSURANCES AND CERTIFICATIONS</a:t>
            </a:r>
          </a:p>
        </p:txBody>
      </p:sp>
    </p:spTree>
    <p:extLst>
      <p:ext uri="{BB962C8B-B14F-4D97-AF65-F5344CB8AC3E}">
        <p14:creationId xmlns:p14="http://schemas.microsoft.com/office/powerpoint/2010/main" val="408353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 Health">
      <a:dk1>
        <a:srgbClr val="000000"/>
      </a:dk1>
      <a:lt1>
        <a:srgbClr val="FFFFFF"/>
      </a:lt1>
      <a:dk2>
        <a:srgbClr val="BD1F24"/>
      </a:dk2>
      <a:lt2>
        <a:srgbClr val="55595C"/>
      </a:lt2>
      <a:accent1>
        <a:srgbClr val="791214"/>
      </a:accent1>
      <a:accent2>
        <a:srgbClr val="002A3A"/>
      </a:accent2>
      <a:accent3>
        <a:srgbClr val="378FAC"/>
      </a:accent3>
      <a:accent4>
        <a:srgbClr val="708A41"/>
      </a:accent4>
      <a:accent5>
        <a:srgbClr val="D8AA28"/>
      </a:accent5>
      <a:accent6>
        <a:srgbClr val="8C888B"/>
      </a:accent6>
      <a:hlink>
        <a:srgbClr val="ABA7AB"/>
      </a:hlink>
      <a:folHlink>
        <a:srgbClr val="E5E6E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01F9E3D-6765-6244-9EA2-721ED54B64C4}" vid="{48426E4F-DC65-2445-912D-CD2D8B5F47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8ECC8355F714ABEA33CEDF38AC33B" ma:contentTypeVersion="8" ma:contentTypeDescription="Create a new document." ma:contentTypeScope="" ma:versionID="9883b3d63c80d3de9c68cd396b2c49d6">
  <xsd:schema xmlns:xsd="http://www.w3.org/2001/XMLSchema" xmlns:xs="http://www.w3.org/2001/XMLSchema" xmlns:p="http://schemas.microsoft.com/office/2006/metadata/properties" xmlns:ns2="69b62eea-e7e9-49e6-8033-deea0fd7e7e3" xmlns:ns3="af480c1a-730a-4b73-9846-24acce823d04" targetNamespace="http://schemas.microsoft.com/office/2006/metadata/properties" ma:root="true" ma:fieldsID="cb0196746cbd591f0539adb5cb6da908" ns2:_="" ns3:_="">
    <xsd:import namespace="69b62eea-e7e9-49e6-8033-deea0fd7e7e3"/>
    <xsd:import namespace="af480c1a-730a-4b73-9846-24acce823d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62eea-e7e9-49e6-8033-deea0fd7e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80c1a-730a-4b73-9846-24acce823d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2DCDE7-0E9A-4B71-8670-4491BF7C3E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b62eea-e7e9-49e6-8033-deea0fd7e7e3"/>
    <ds:schemaRef ds:uri="af480c1a-730a-4b73-9846-24acce823d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230833-6AF2-4638-9A1F-E91D26A6D841}">
  <ds:schemaRefs>
    <ds:schemaRef ds:uri="http://schemas.microsoft.com/office/infopath/2007/PartnerControls"/>
    <ds:schemaRef ds:uri="http://purl.org/dc/dcmitype/"/>
    <ds:schemaRef ds:uri="69b62eea-e7e9-49e6-8033-deea0fd7e7e3"/>
    <ds:schemaRef ds:uri="http://schemas.microsoft.com/office/2006/documentManagement/types"/>
    <ds:schemaRef ds:uri="af480c1a-730a-4b73-9846-24acce823d04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BBAB68B-D392-4DDA-9CF8-28236BE7E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2022-DCH_PPT Template_Grey_Red_Widescreen[2]</Template>
  <TotalTime>1373</TotalTime>
  <Words>664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.Lucida Grande UI Regular</vt:lpstr>
      <vt:lpstr>Arial</vt:lpstr>
      <vt:lpstr>Calibri</vt:lpstr>
      <vt:lpstr>Calibri (body)</vt:lpstr>
      <vt:lpstr>Calibri Light</vt:lpstr>
      <vt:lpstr>Courier New</vt:lpstr>
      <vt:lpstr>Monaco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sherita grant</dc:creator>
  <cp:lastModifiedBy>Walker, Janice (DOH)</cp:lastModifiedBy>
  <cp:revision>14</cp:revision>
  <cp:lastPrinted>2020-11-09T20:37:40Z</cp:lastPrinted>
  <dcterms:created xsi:type="dcterms:W3CDTF">2022-06-16T12:54:27Z</dcterms:created>
  <dcterms:modified xsi:type="dcterms:W3CDTF">2023-02-07T18:42:29Z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0x0101009C38ECC8355F714ABEA33CEDF38AC33B</vt:lpwstr>
  </property>
</Properties>
</file>