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334" r:id="rId7"/>
    <p:sldId id="335" r:id="rId8"/>
    <p:sldId id="336" r:id="rId9"/>
    <p:sldId id="337" r:id="rId10"/>
    <p:sldId id="338" r:id="rId11"/>
    <p:sldId id="339" r:id="rId12"/>
    <p:sldId id="340" r:id="rId13"/>
    <p:sldId id="307" r:id="rId14"/>
    <p:sldId id="308" r:id="rId15"/>
    <p:sldId id="341" r:id="rId16"/>
    <p:sldId id="342" r:id="rId17"/>
    <p:sldId id="328" r:id="rId18"/>
    <p:sldId id="33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8" roundtripDataSignature="AMtx7mimN+gBVQDNRGDfA6tzCI95PLuE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E6B5A-50E4-D081-8904-F55302E64BC7}" v="1" dt="2023-02-03T08:49:59.740"/>
    <p1510:client id="{4AC631C3-1FA0-3B4C-2A82-D3309D17A09F}" v="44" dt="2022-06-29T19:04:16.322"/>
    <p1510:client id="{B62A655E-BB54-452E-B3C1-019B4B8FF309}" v="475" dt="2022-06-29T19:17:35.576"/>
  </p1510:revLst>
</p1510:revInfo>
</file>

<file path=ppt/tableStyles.xml><?xml version="1.0" encoding="utf-8"?>
<a:tblStyleLst xmlns:a="http://schemas.openxmlformats.org/drawingml/2006/main" def="{440185D4-989B-4B72-A9F7-60C684E22ECC}">
  <a:tblStyle styleId="{440185D4-989B-4B72-A9F7-60C684E22ECC}" styleName="Table_0">
    <a:wholeTbl>
      <a:tcTxStyle b="off" i="off">
        <a:font>
          <a:latin typeface="Century Gothic"/>
          <a:ea typeface="Century Gothic"/>
          <a:cs typeface="Century Gothic"/>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entury Gothic"/>
          <a:ea typeface="Century Gothic"/>
          <a:cs typeface="Century Gothic"/>
        </a:font>
        <a:srgbClr val="FFFFFF"/>
      </a:tcTxStyle>
      <a:tcStyle>
        <a:tcBdr/>
        <a:fill>
          <a:solidFill>
            <a:srgbClr val="4F81BD"/>
          </a:solidFill>
        </a:fill>
      </a:tcStyle>
    </a:lastCol>
    <a:firstCol>
      <a:tcTxStyle b="on" i="off">
        <a:font>
          <a:latin typeface="Century Gothic"/>
          <a:ea typeface="Century Gothic"/>
          <a:cs typeface="Century Gothic"/>
        </a:font>
        <a:srgbClr val="FFFFFF"/>
      </a:tcTxStyle>
      <a:tcStyle>
        <a:tcBdr/>
        <a:fill>
          <a:solidFill>
            <a:srgbClr val="4F81BD"/>
          </a:solidFill>
        </a:fill>
      </a:tcStyle>
    </a:firstCol>
    <a:lastRow>
      <a:tcTxStyle b="on" i="off">
        <a:font>
          <a:latin typeface="Century Gothic"/>
          <a:ea typeface="Century Gothic"/>
          <a:cs typeface="Century Gothic"/>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89"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90"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8" Type="http://schemas.openxmlformats.org/officeDocument/2006/relationships/slide" Target="slides/slide4.xml"/><Relationship Id="rId9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ker, Janice (DOH)" userId="S::janice.walker@doh.dc.gov::771105fa-4d58-4776-bdef-4507aa3ce283" providerId="AD" clId="Web-{36EE6B5A-50E4-D081-8904-F55302E64BC7}"/>
    <pc:docChg chg="delSld">
      <pc:chgData name="Walker, Janice (DOH)" userId="S::janice.walker@doh.dc.gov::771105fa-4d58-4776-bdef-4507aa3ce283" providerId="AD" clId="Web-{36EE6B5A-50E4-D081-8904-F55302E64BC7}" dt="2023-02-03T08:49:59.740" v="0"/>
      <pc:docMkLst>
        <pc:docMk/>
      </pc:docMkLst>
      <pc:sldChg chg="del">
        <pc:chgData name="Walker, Janice (DOH)" userId="S::janice.walker@doh.dc.gov::771105fa-4d58-4776-bdef-4507aa3ce283" providerId="AD" clId="Web-{36EE6B5A-50E4-D081-8904-F55302E64BC7}" dt="2023-02-03T08:49:59.740" v="0"/>
        <pc:sldMkLst>
          <pc:docMk/>
          <pc:sldMk cId="4176007059"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38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287b05cb3d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287b05cb3d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1287b05cb3d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87b05cb3d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287b05cb3d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1287b05cb3d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287b05cb3d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287b05cb3d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g1287b05cb3d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p:cSld name="Front Cov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0"/>
          <p:cNvSpPr txBox="1">
            <a:spLocks noGrp="1"/>
          </p:cNvSpPr>
          <p:nvPr>
            <p:ph type="ftr" idx="11"/>
          </p:nvPr>
        </p:nvSpPr>
        <p:spPr>
          <a:xfrm>
            <a:off x="659789" y="6281703"/>
            <a:ext cx="6256472" cy="33860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1" u="none" strike="noStrike" cap="none">
                <a:solidFill>
                  <a:srgbClr val="55595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body" idx="1"/>
          </p:nvPr>
        </p:nvSpPr>
        <p:spPr>
          <a:xfrm>
            <a:off x="660376" y="3299280"/>
            <a:ext cx="8869680" cy="563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2B3A"/>
              </a:buClr>
              <a:buSzPts val="3200"/>
              <a:buFont typeface="Arial"/>
              <a:buNone/>
              <a:defRPr sz="3200" b="1" i="0" u="none" strike="noStrike" cap="none">
                <a:solidFill>
                  <a:srgbClr val="002B3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body" idx="2"/>
          </p:nvPr>
        </p:nvSpPr>
        <p:spPr>
          <a:xfrm>
            <a:off x="659790" y="4129543"/>
            <a:ext cx="8869680" cy="333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5595D"/>
              </a:buClr>
              <a:buSzPts val="2400"/>
              <a:buFont typeface="Arial"/>
              <a:buNone/>
              <a:defRPr sz="2400" b="0" i="0" u="none" strike="noStrike" cap="none">
                <a:solidFill>
                  <a:srgbClr val="55595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body" idx="3"/>
          </p:nvPr>
        </p:nvSpPr>
        <p:spPr>
          <a:xfrm>
            <a:off x="659791" y="4674488"/>
            <a:ext cx="8869679" cy="333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5595D"/>
              </a:buClr>
              <a:buSzPts val="1800"/>
              <a:buFont typeface="Arial"/>
              <a:buNone/>
              <a:defRPr sz="1800" b="0" i="0" u="none" strike="noStrike" cap="none">
                <a:solidFill>
                  <a:srgbClr val="55595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4"/>
          </p:nvPr>
        </p:nvSpPr>
        <p:spPr>
          <a:xfrm>
            <a:off x="659790" y="3926343"/>
            <a:ext cx="8869680" cy="45719"/>
          </a:xfrm>
          <a:prstGeom prst="rect">
            <a:avLst/>
          </a:prstGeom>
          <a:solidFill>
            <a:srgbClr val="791214"/>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 name="Google Shape;16;p10" descr="A close up of a sign&#10;&#10;Description automatically generated"/>
          <p:cNvPicPr preferRelativeResize="0"/>
          <p:nvPr/>
        </p:nvPicPr>
        <p:blipFill rotWithShape="1">
          <a:blip r:embed="rId3">
            <a:alphaModFix/>
          </a:blip>
          <a:srcRect/>
          <a:stretch/>
        </p:blipFill>
        <p:spPr>
          <a:xfrm>
            <a:off x="374073" y="283875"/>
            <a:ext cx="2444365" cy="5635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2"/>
          <p:cNvSpPr txBox="1">
            <a:spLocks noGrp="1"/>
          </p:cNvSpPr>
          <p:nvPr>
            <p:ph type="ftr" idx="11"/>
          </p:nvPr>
        </p:nvSpPr>
        <p:spPr>
          <a:xfrm>
            <a:off x="6428203" y="6396386"/>
            <a:ext cx="4975321" cy="33860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1" u="none" strike="noStrike" cap="none">
                <a:solidFill>
                  <a:srgbClr val="74747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2"/>
          <p:cNvSpPr txBox="1">
            <a:spLocks noGrp="1"/>
          </p:cNvSpPr>
          <p:nvPr>
            <p:ph type="sldNum" idx="12"/>
          </p:nvPr>
        </p:nvSpPr>
        <p:spPr>
          <a:xfrm>
            <a:off x="11439547" y="6323739"/>
            <a:ext cx="69088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0" name="Google Shape;20;p12"/>
          <p:cNvSpPr txBox="1">
            <a:spLocks noGrp="1"/>
          </p:cNvSpPr>
          <p:nvPr>
            <p:ph type="body" idx="1"/>
          </p:nvPr>
        </p:nvSpPr>
        <p:spPr>
          <a:xfrm>
            <a:off x="1827201" y="1335371"/>
            <a:ext cx="9514416" cy="448786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600"/>
              </a:spcBef>
              <a:spcAft>
                <a:spcPts val="0"/>
              </a:spcAft>
              <a:buClr>
                <a:srgbClr val="791214"/>
              </a:buClr>
              <a:buSzPts val="2400"/>
              <a:buFont typeface="Arial"/>
              <a:buChar char="•"/>
              <a:defRPr sz="2400" b="0" i="0" u="none" strike="noStrike" cap="none">
                <a:solidFill>
                  <a:srgbClr val="55595D"/>
                </a:solidFill>
                <a:latin typeface="Calibri"/>
                <a:ea typeface="Calibri"/>
                <a:cs typeface="Calibri"/>
                <a:sym typeface="Calibri"/>
              </a:defRPr>
            </a:lvl1pPr>
            <a:lvl2pPr marL="914400" marR="0" lvl="1" indent="-342900" algn="l" rtl="0">
              <a:lnSpc>
                <a:spcPct val="90000"/>
              </a:lnSpc>
              <a:spcBef>
                <a:spcPts val="600"/>
              </a:spcBef>
              <a:spcAft>
                <a:spcPts val="0"/>
              </a:spcAft>
              <a:buClr>
                <a:srgbClr val="55595D"/>
              </a:buClr>
              <a:buSzPts val="1800"/>
              <a:buFont typeface="Arial"/>
              <a:buChar char="⎼"/>
              <a:defRPr sz="1800" b="0" i="0" u="none" strike="noStrike" cap="none">
                <a:solidFill>
                  <a:srgbClr val="55595D"/>
                </a:solidFill>
                <a:latin typeface="Calibri"/>
                <a:ea typeface="Calibri"/>
                <a:cs typeface="Calibri"/>
                <a:sym typeface="Calibri"/>
              </a:defRPr>
            </a:lvl2pPr>
            <a:lvl3pPr marL="1371600" marR="0" lvl="2" indent="-330200" algn="l" rtl="0">
              <a:lnSpc>
                <a:spcPct val="90000"/>
              </a:lnSpc>
              <a:spcBef>
                <a:spcPts val="600"/>
              </a:spcBef>
              <a:spcAft>
                <a:spcPts val="0"/>
              </a:spcAft>
              <a:buClr>
                <a:srgbClr val="55595D"/>
              </a:buClr>
              <a:buSzPts val="1600"/>
              <a:buFont typeface="Courier New"/>
              <a:buChar char="o"/>
              <a:defRPr sz="1600" b="0" i="0" u="none" strike="noStrike" cap="none">
                <a:solidFill>
                  <a:srgbClr val="55595D"/>
                </a:solidFill>
                <a:latin typeface="Calibri"/>
                <a:ea typeface="Calibri"/>
                <a:cs typeface="Calibri"/>
                <a:sym typeface="Calibri"/>
              </a:defRPr>
            </a:lvl3pPr>
            <a:lvl4pPr marL="1828800" marR="0" lvl="3" indent="-342900" algn="l" rtl="0">
              <a:lnSpc>
                <a:spcPct val="90000"/>
              </a:lnSpc>
              <a:spcBef>
                <a:spcPts val="600"/>
              </a:spcBef>
              <a:spcAft>
                <a:spcPts val="0"/>
              </a:spcAft>
              <a:buClr>
                <a:srgbClr val="55595D"/>
              </a:buClr>
              <a:buSzPts val="1800"/>
              <a:buFont typeface="Arial"/>
              <a:buChar char="•"/>
              <a:defRPr sz="1800" b="0" i="0" u="none" strike="noStrike" cap="none">
                <a:solidFill>
                  <a:srgbClr val="55595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5595D"/>
              </a:buClr>
              <a:buSzPts val="1800"/>
              <a:buFont typeface="Arial"/>
              <a:buChar char="•"/>
              <a:defRPr sz="1800" b="0" i="0" u="none" strike="noStrike" cap="none">
                <a:solidFill>
                  <a:srgbClr val="55595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2"/>
          <p:cNvSpPr txBox="1">
            <a:spLocks noGrp="1"/>
          </p:cNvSpPr>
          <p:nvPr>
            <p:ph type="body" idx="2"/>
          </p:nvPr>
        </p:nvSpPr>
        <p:spPr>
          <a:xfrm>
            <a:off x="1827201" y="577902"/>
            <a:ext cx="9514416" cy="563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2B3A"/>
              </a:buClr>
              <a:buSzPts val="3200"/>
              <a:buFont typeface="Arial"/>
              <a:buNone/>
              <a:defRPr sz="3200" b="1" i="0" u="none" strike="noStrike" cap="none">
                <a:solidFill>
                  <a:srgbClr val="002B3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Google Shape;22;p12"/>
          <p:cNvPicPr preferRelativeResize="0"/>
          <p:nvPr/>
        </p:nvPicPr>
        <p:blipFill rotWithShape="1">
          <a:blip r:embed="rId3">
            <a:alphaModFix/>
          </a:blip>
          <a:srcRect/>
          <a:stretch/>
        </p:blipFill>
        <p:spPr>
          <a:xfrm>
            <a:off x="1827201" y="6191146"/>
            <a:ext cx="1694871" cy="3907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30"/>
        <p:cNvGrpSpPr/>
        <p:nvPr/>
      </p:nvGrpSpPr>
      <p:grpSpPr>
        <a:xfrm>
          <a:off x="0" y="0"/>
          <a:ext cx="0" cy="0"/>
          <a:chOff x="0" y="0"/>
          <a:chExt cx="0" cy="0"/>
        </a:xfrm>
      </p:grpSpPr>
      <p:pic>
        <p:nvPicPr>
          <p:cNvPr id="31" name="Google Shape;31;p14" descr="A red and white sign&#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 Cover w/ Coronoa Language">
  <p:cSld name="Back Cover w/ Coronoa Language">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_Grey">
  <p:cSld name="Divider_Grey">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ftr" idx="11"/>
          </p:nvPr>
        </p:nvSpPr>
        <p:spPr>
          <a:xfrm>
            <a:off x="6428203" y="6407019"/>
            <a:ext cx="4975321" cy="33860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1" u="none" strike="noStrike" cap="none">
                <a:solidFill>
                  <a:srgbClr val="74747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sldNum" idx="12"/>
          </p:nvPr>
        </p:nvSpPr>
        <p:spPr>
          <a:xfrm>
            <a:off x="11439547" y="6323739"/>
            <a:ext cx="69088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74747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6" name="Google Shape;36;p11"/>
          <p:cNvPicPr preferRelativeResize="0"/>
          <p:nvPr/>
        </p:nvPicPr>
        <p:blipFill rotWithShape="1">
          <a:blip r:embed="rId3">
            <a:alphaModFix/>
          </a:blip>
          <a:srcRect/>
          <a:stretch/>
        </p:blipFill>
        <p:spPr>
          <a:xfrm>
            <a:off x="484905" y="6191146"/>
            <a:ext cx="1694871" cy="390762"/>
          </a:xfrm>
          <a:prstGeom prst="rect">
            <a:avLst/>
          </a:prstGeom>
          <a:noFill/>
          <a:ln>
            <a:noFill/>
          </a:ln>
        </p:spPr>
      </p:pic>
      <p:sp>
        <p:nvSpPr>
          <p:cNvPr id="37" name="Google Shape;37;p11"/>
          <p:cNvSpPr txBox="1">
            <a:spLocks noGrp="1"/>
          </p:cNvSpPr>
          <p:nvPr>
            <p:ph type="body" idx="1"/>
          </p:nvPr>
        </p:nvSpPr>
        <p:spPr>
          <a:xfrm>
            <a:off x="5260523" y="2609851"/>
            <a:ext cx="6035040" cy="5635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2B3A"/>
              </a:buClr>
              <a:buSzPts val="3200"/>
              <a:buFont typeface="Arial"/>
              <a:buNone/>
              <a:defRPr sz="3200" b="1" i="0" u="none" strike="noStrike" cap="none">
                <a:solidFill>
                  <a:srgbClr val="002B3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1"/>
          <p:cNvSpPr txBox="1">
            <a:spLocks noGrp="1"/>
          </p:cNvSpPr>
          <p:nvPr>
            <p:ph type="body" idx="2"/>
          </p:nvPr>
        </p:nvSpPr>
        <p:spPr>
          <a:xfrm>
            <a:off x="5259932" y="3440114"/>
            <a:ext cx="6035040" cy="333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5595D"/>
              </a:buClr>
              <a:buSzPts val="2400"/>
              <a:buFont typeface="Arial"/>
              <a:buNone/>
              <a:defRPr sz="2400" b="0" i="0" u="none" strike="noStrike" cap="none">
                <a:solidFill>
                  <a:srgbClr val="55595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1"/>
          <p:cNvSpPr txBox="1">
            <a:spLocks noGrp="1"/>
          </p:cNvSpPr>
          <p:nvPr>
            <p:ph type="body" idx="3"/>
          </p:nvPr>
        </p:nvSpPr>
        <p:spPr>
          <a:xfrm>
            <a:off x="5259935" y="3236914"/>
            <a:ext cx="6035040" cy="45719"/>
          </a:xfrm>
          <a:prstGeom prst="rect">
            <a:avLst/>
          </a:prstGeom>
          <a:solidFill>
            <a:srgbClr val="791214"/>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llout_Grey">
  <p:cSld name="Callout_Grey">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6"/>
          <p:cNvSpPr txBox="1">
            <a:spLocks noGrp="1"/>
          </p:cNvSpPr>
          <p:nvPr>
            <p:ph type="sldNum" idx="12"/>
          </p:nvPr>
        </p:nvSpPr>
        <p:spPr>
          <a:xfrm>
            <a:off x="11439547" y="6270574"/>
            <a:ext cx="69088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16"/>
          <p:cNvSpPr txBox="1">
            <a:spLocks noGrp="1"/>
          </p:cNvSpPr>
          <p:nvPr>
            <p:ph type="body" idx="1"/>
          </p:nvPr>
        </p:nvSpPr>
        <p:spPr>
          <a:xfrm>
            <a:off x="4939176" y="1304925"/>
            <a:ext cx="5120640" cy="909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91214"/>
              </a:buClr>
              <a:buSzPts val="3200"/>
              <a:buFont typeface="Arial"/>
              <a:buNone/>
              <a:defRPr sz="3200" b="1" i="0" u="none" strike="noStrike" cap="none">
                <a:solidFill>
                  <a:srgbClr val="791214"/>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6"/>
          <p:cNvSpPr txBox="1">
            <a:spLocks noGrp="1"/>
          </p:cNvSpPr>
          <p:nvPr>
            <p:ph type="body" idx="2"/>
          </p:nvPr>
        </p:nvSpPr>
        <p:spPr>
          <a:xfrm rot="5400000">
            <a:off x="3437860" y="1717015"/>
            <a:ext cx="1828800" cy="85344"/>
          </a:xfrm>
          <a:prstGeom prst="rect">
            <a:avLst/>
          </a:prstGeom>
          <a:solidFill>
            <a:srgbClr val="791214"/>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6"/>
          <p:cNvSpPr txBox="1">
            <a:spLocks noGrp="1"/>
          </p:cNvSpPr>
          <p:nvPr>
            <p:ph type="body" idx="3"/>
          </p:nvPr>
        </p:nvSpPr>
        <p:spPr>
          <a:xfrm rot="5400000">
            <a:off x="9732333" y="1717015"/>
            <a:ext cx="1828800" cy="85344"/>
          </a:xfrm>
          <a:prstGeom prst="rect">
            <a:avLst/>
          </a:prstGeom>
          <a:solidFill>
            <a:srgbClr val="791214"/>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 name="Google Shape;45;p16"/>
          <p:cNvPicPr preferRelativeResize="0"/>
          <p:nvPr/>
        </p:nvPicPr>
        <p:blipFill rotWithShape="1">
          <a:blip r:embed="rId3">
            <a:alphaModFix/>
          </a:blip>
          <a:srcRect/>
          <a:stretch/>
        </p:blipFill>
        <p:spPr>
          <a:xfrm>
            <a:off x="484905" y="6191146"/>
            <a:ext cx="1694871" cy="390762"/>
          </a:xfrm>
          <a:prstGeom prst="rect">
            <a:avLst/>
          </a:prstGeom>
          <a:noFill/>
          <a:ln>
            <a:noFill/>
          </a:ln>
        </p:spPr>
      </p:pic>
      <p:sp>
        <p:nvSpPr>
          <p:cNvPr id="46" name="Google Shape;46;p16"/>
          <p:cNvSpPr txBox="1">
            <a:spLocks noGrp="1"/>
          </p:cNvSpPr>
          <p:nvPr>
            <p:ph type="ftr" idx="11"/>
          </p:nvPr>
        </p:nvSpPr>
        <p:spPr>
          <a:xfrm>
            <a:off x="6262926" y="6357438"/>
            <a:ext cx="4975321" cy="33860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1"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ftr" idx="1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Copyright 2022 DC Health | Government of the District of Columbia</a:t>
            </a:r>
            <a:endParaRPr/>
          </a:p>
        </p:txBody>
      </p:sp>
      <p:sp>
        <p:nvSpPr>
          <p:cNvPr id="52" name="Google Shape;52;p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7938" lvl="0" indent="-7938" algn="l" rtl="0">
              <a:lnSpc>
                <a:spcPct val="90000"/>
              </a:lnSpc>
              <a:spcBef>
                <a:spcPts val="0"/>
              </a:spcBef>
              <a:spcAft>
                <a:spcPts val="0"/>
              </a:spcAft>
              <a:buClr>
                <a:srgbClr val="002B3A"/>
              </a:buClr>
              <a:buSzPts val="3200"/>
              <a:buNone/>
            </a:pPr>
            <a:r>
              <a:rPr lang="en-US" altLang="en-US" sz="3200">
                <a:latin typeface="Trebuchet MS" panose="020B0603020202020204" pitchFamily="34" charset="0"/>
              </a:rPr>
              <a:t>FINANCIAL FORECASTING</a:t>
            </a:r>
            <a:endParaRPr/>
          </a:p>
        </p:txBody>
      </p:sp>
      <p:sp>
        <p:nvSpPr>
          <p:cNvPr id="4" name="Text Placeholder 3">
            <a:extLst>
              <a:ext uri="{FF2B5EF4-FFF2-40B4-BE49-F238E27FC236}">
                <a16:creationId xmlns:a16="http://schemas.microsoft.com/office/drawing/2014/main" id="{F0B24C3F-A6C4-3D71-5258-878327232DCE}"/>
              </a:ext>
            </a:extLst>
          </p:cNvPr>
          <p:cNvSpPr>
            <a:spLocks noGrp="1"/>
          </p:cNvSpPr>
          <p:nvPr>
            <p:ph type="body" idx="4"/>
          </p:nvPr>
        </p:nvSpPr>
        <p:spPr/>
        <p:txBody>
          <a:bodyPr/>
          <a:lstStyle/>
          <a:p>
            <a:r>
              <a:rPr lang="en-US" sz="2000"/>
              <a:t>HIV/AIDS, HEPATITIS, STD, AND TUBERCULOSIS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287b05cb3d_0_86"/>
          <p:cNvSpPr txBox="1">
            <a:spLocks noGrp="1"/>
          </p:cNvSpPr>
          <p:nvPr>
            <p:ph type="body" idx="1"/>
          </p:nvPr>
        </p:nvSpPr>
        <p:spPr>
          <a:xfrm>
            <a:off x="1827201" y="1335371"/>
            <a:ext cx="9514500" cy="4488000"/>
          </a:xfrm>
          <a:prstGeom prst="rect">
            <a:avLst/>
          </a:prstGeom>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800"/>
              <a:buFont typeface="Arial"/>
              <a:buNone/>
            </a:pPr>
            <a:endParaRPr lang="en-US">
              <a:solidFill>
                <a:schemeClr val="dk1"/>
              </a:solidFill>
              <a:latin typeface="Arial"/>
              <a:ea typeface="Arial"/>
              <a:cs typeface="Arial"/>
              <a:sym typeface="Arial"/>
            </a:endParaRPr>
          </a:p>
          <a:p>
            <a:pPr marL="0" lvl="0" indent="0" algn="l" rtl="0">
              <a:lnSpc>
                <a:spcPct val="100000"/>
              </a:lnSpc>
              <a:spcBef>
                <a:spcPts val="360"/>
              </a:spcBef>
              <a:spcAft>
                <a:spcPts val="0"/>
              </a:spcAft>
              <a:buClr>
                <a:schemeClr val="dk1"/>
              </a:buClr>
              <a:buSzPts val="1800"/>
              <a:buFont typeface="Arial"/>
              <a:buNone/>
            </a:pPr>
            <a:r>
              <a:rPr lang="en-US">
                <a:solidFill>
                  <a:schemeClr val="dk1"/>
                </a:solidFill>
                <a:latin typeface="Arial"/>
                <a:ea typeface="Arial"/>
                <a:cs typeface="Arial"/>
                <a:sym typeface="Arial"/>
              </a:rPr>
              <a:t> Budgeting and forecasting are the same?</a:t>
            </a:r>
          </a:p>
          <a:p>
            <a:pPr marL="0" lvl="0" indent="0" algn="l" rtl="0">
              <a:lnSpc>
                <a:spcPct val="100000"/>
              </a:lnSpc>
              <a:spcBef>
                <a:spcPts val="360"/>
              </a:spcBef>
              <a:spcAft>
                <a:spcPts val="0"/>
              </a:spcAft>
              <a:buClr>
                <a:schemeClr val="dk1"/>
              </a:buClr>
              <a:buSzPts val="1800"/>
              <a:buFont typeface="Arial"/>
              <a:buNone/>
            </a:pPr>
            <a:endParaRPr>
              <a:solidFill>
                <a:schemeClr val="dk1"/>
              </a:solidFill>
              <a:latin typeface="Arial"/>
              <a:ea typeface="Arial"/>
              <a:cs typeface="Arial"/>
              <a:sym typeface="Arial"/>
            </a:endParaRPr>
          </a:p>
          <a:p>
            <a:pPr marL="0" lvl="0" indent="0" algn="ctr" rtl="0">
              <a:lnSpc>
                <a:spcPct val="100000"/>
              </a:lnSpc>
              <a:spcBef>
                <a:spcPts val="360"/>
              </a:spcBef>
              <a:spcAft>
                <a:spcPts val="0"/>
              </a:spcAft>
              <a:buClr>
                <a:schemeClr val="dk1"/>
              </a:buClr>
              <a:buSzPts val="1800"/>
              <a:buFont typeface="Arial"/>
              <a:buNone/>
            </a:pPr>
            <a:r>
              <a:rPr lang="en-US" sz="3200" b="1">
                <a:solidFill>
                  <a:srgbClr val="55595D"/>
                </a:solidFill>
              </a:rPr>
              <a:t>TRUE or FALSE</a:t>
            </a:r>
            <a:endParaRPr sz="3200" b="1">
              <a:solidFill>
                <a:srgbClr val="55595D"/>
              </a:solidFill>
            </a:endParaRPr>
          </a:p>
          <a:p>
            <a:pPr marL="0" lvl="0" indent="0" algn="ctr" rtl="0">
              <a:lnSpc>
                <a:spcPct val="100000"/>
              </a:lnSpc>
              <a:spcBef>
                <a:spcPts val="360"/>
              </a:spcBef>
              <a:spcAft>
                <a:spcPts val="0"/>
              </a:spcAft>
              <a:buClr>
                <a:schemeClr val="dk1"/>
              </a:buClr>
              <a:buSzPts val="1800"/>
              <a:buFont typeface="Arial"/>
              <a:buNone/>
            </a:pPr>
            <a:endParaRPr>
              <a:solidFill>
                <a:srgbClr val="55595D"/>
              </a:solidFill>
            </a:endParaRPr>
          </a:p>
          <a:p>
            <a:pPr marL="0" lvl="0" indent="0" algn="ctr" rtl="0">
              <a:lnSpc>
                <a:spcPct val="100000"/>
              </a:lnSpc>
              <a:spcBef>
                <a:spcPts val="360"/>
              </a:spcBef>
              <a:spcAft>
                <a:spcPts val="0"/>
              </a:spcAft>
              <a:buNone/>
            </a:pPr>
            <a:r>
              <a:rPr lang="en-US">
                <a:solidFill>
                  <a:srgbClr val="55595D"/>
                </a:solidFill>
              </a:rPr>
              <a:t> </a:t>
            </a:r>
            <a:endParaRPr>
              <a:solidFill>
                <a:srgbClr val="55595D"/>
              </a:solidFill>
            </a:endParaRPr>
          </a:p>
        </p:txBody>
      </p:sp>
      <p:sp>
        <p:nvSpPr>
          <p:cNvPr id="443" name="Google Shape;443;g1287b05cb3d_0_86"/>
          <p:cNvSpPr txBox="1">
            <a:spLocks noGrp="1"/>
          </p:cNvSpPr>
          <p:nvPr>
            <p:ph type="body" idx="2"/>
          </p:nvPr>
        </p:nvSpPr>
        <p:spPr>
          <a:xfrm>
            <a:off x="1827201" y="577902"/>
            <a:ext cx="9514500" cy="563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solidFill>
                  <a:schemeClr val="dk1"/>
                </a:solidFill>
              </a:rPr>
              <a:t> Financial Forecasting</a:t>
            </a:r>
            <a:endParaRPr>
              <a:solidFill>
                <a:schemeClr val="dk1"/>
              </a:solidFill>
            </a:endParaRPr>
          </a:p>
        </p:txBody>
      </p:sp>
      <p:sp>
        <p:nvSpPr>
          <p:cNvPr id="444" name="Google Shape;444;g1287b05cb3d_0_86"/>
          <p:cNvSpPr txBox="1">
            <a:spLocks noGrp="1"/>
          </p:cNvSpPr>
          <p:nvPr>
            <p:ph type="ftr" idx="11"/>
          </p:nvPr>
        </p:nvSpPr>
        <p:spPr>
          <a:xfrm>
            <a:off x="6428203" y="6396386"/>
            <a:ext cx="4975200" cy="338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Copyright 2022 DC Health | Government of the District of Columbia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287b05cb3d_0_92"/>
          <p:cNvSpPr txBox="1">
            <a:spLocks noGrp="1"/>
          </p:cNvSpPr>
          <p:nvPr>
            <p:ph type="body" idx="1"/>
          </p:nvPr>
        </p:nvSpPr>
        <p:spPr>
          <a:xfrm>
            <a:off x="1827201" y="1335371"/>
            <a:ext cx="9514500" cy="4488000"/>
          </a:xfrm>
          <a:prstGeom prst="rect">
            <a:avLst/>
          </a:prstGeom>
        </p:spPr>
        <p:txBody>
          <a:bodyPr spcFirstLastPara="1" wrap="square" lIns="91425" tIns="45700" rIns="91425" bIns="45700" anchor="t" anchorCtr="0">
            <a:noAutofit/>
          </a:bodyPr>
          <a:lstStyle/>
          <a:p>
            <a:pPr marL="0" lvl="0" indent="0" algn="ctr" rtl="0">
              <a:lnSpc>
                <a:spcPct val="100000"/>
              </a:lnSpc>
              <a:spcBef>
                <a:spcPts val="360"/>
              </a:spcBef>
              <a:spcAft>
                <a:spcPts val="0"/>
              </a:spcAft>
              <a:buClr>
                <a:schemeClr val="dk1"/>
              </a:buClr>
              <a:buSzPts val="1800"/>
              <a:buFont typeface="Arial"/>
              <a:buNone/>
            </a:pPr>
            <a:endParaRPr lang="en-US">
              <a:solidFill>
                <a:schemeClr val="dk1"/>
              </a:solidFill>
              <a:latin typeface="Arial"/>
              <a:cs typeface="Arial"/>
              <a:sym typeface="Arial"/>
            </a:endParaRPr>
          </a:p>
          <a:p>
            <a:pPr marL="0" lvl="0" indent="0" algn="ctr" rtl="0">
              <a:lnSpc>
                <a:spcPct val="100000"/>
              </a:lnSpc>
              <a:spcBef>
                <a:spcPts val="360"/>
              </a:spcBef>
              <a:spcAft>
                <a:spcPts val="0"/>
              </a:spcAft>
              <a:buClr>
                <a:schemeClr val="dk1"/>
              </a:buClr>
              <a:buSzPts val="1800"/>
              <a:buFont typeface="Arial"/>
              <a:buNone/>
            </a:pPr>
            <a:r>
              <a:rPr lang="en-US" sz="3200" b="1">
                <a:solidFill>
                  <a:schemeClr val="dk2"/>
                </a:solidFill>
              </a:rPr>
              <a:t>FALSE</a:t>
            </a:r>
            <a:endParaRPr sz="3200" b="1">
              <a:solidFill>
                <a:schemeClr val="dk2"/>
              </a:solidFill>
            </a:endParaRPr>
          </a:p>
          <a:p>
            <a:pPr marL="0" lvl="0" indent="0" algn="l" rtl="0">
              <a:spcBef>
                <a:spcPts val="600"/>
              </a:spcBef>
              <a:spcAft>
                <a:spcPts val="0"/>
              </a:spcAft>
              <a:buNone/>
            </a:pPr>
            <a:endParaRPr/>
          </a:p>
        </p:txBody>
      </p:sp>
      <p:sp>
        <p:nvSpPr>
          <p:cNvPr id="451" name="Google Shape;451;g1287b05cb3d_0_92"/>
          <p:cNvSpPr txBox="1">
            <a:spLocks noGrp="1"/>
          </p:cNvSpPr>
          <p:nvPr>
            <p:ph type="body" idx="2"/>
          </p:nvPr>
        </p:nvSpPr>
        <p:spPr>
          <a:xfrm>
            <a:off x="1827201" y="577902"/>
            <a:ext cx="9514500" cy="563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solidFill>
                  <a:schemeClr val="dk1"/>
                </a:solidFill>
              </a:rPr>
              <a:t>Financial Forecasting</a:t>
            </a:r>
            <a:endParaRPr>
              <a:solidFill>
                <a:schemeClr val="dk1"/>
              </a:solidFill>
            </a:endParaRPr>
          </a:p>
        </p:txBody>
      </p:sp>
      <p:sp>
        <p:nvSpPr>
          <p:cNvPr id="452" name="Google Shape;452;g1287b05cb3d_0_92"/>
          <p:cNvSpPr txBox="1">
            <a:spLocks noGrp="1"/>
          </p:cNvSpPr>
          <p:nvPr>
            <p:ph type="ftr" idx="11"/>
          </p:nvPr>
        </p:nvSpPr>
        <p:spPr>
          <a:xfrm>
            <a:off x="6428203" y="6396386"/>
            <a:ext cx="4975200" cy="338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Copyright 2022 DC Health | Government of the District of Columbia</a:t>
            </a:r>
            <a:endParaRPr/>
          </a:p>
        </p:txBody>
      </p:sp>
      <p:sp>
        <p:nvSpPr>
          <p:cNvPr id="6" name="TextBox 5">
            <a:extLst>
              <a:ext uri="{FF2B5EF4-FFF2-40B4-BE49-F238E27FC236}">
                <a16:creationId xmlns:a16="http://schemas.microsoft.com/office/drawing/2014/main" id="{CA2BA69B-E18A-9E33-892F-FAAA5D16B200}"/>
              </a:ext>
            </a:extLst>
          </p:cNvPr>
          <p:cNvSpPr txBox="1"/>
          <p:nvPr/>
        </p:nvSpPr>
        <p:spPr>
          <a:xfrm>
            <a:off x="2208944" y="2917466"/>
            <a:ext cx="8702211" cy="1938992"/>
          </a:xfrm>
          <a:prstGeom prst="rect">
            <a:avLst/>
          </a:prstGeom>
          <a:noFill/>
        </p:spPr>
        <p:txBody>
          <a:bodyPr wrap="square">
            <a:spAutoFit/>
          </a:bodyPr>
          <a:lstStyle/>
          <a:p>
            <a:pPr algn="just" eaLnBrk="1" hangingPunct="1"/>
            <a:r>
              <a:rPr lang="en-US" altLang="en-US" sz="2400">
                <a:latin typeface="Calibri" panose="020F0502020204030204" pitchFamily="34" charset="0"/>
                <a:cs typeface="Calibri" panose="020F0502020204030204" pitchFamily="34" charset="0"/>
              </a:rPr>
              <a:t>Budgeting provides an outline by line item of the expected costs of the expenditures the agency wants to achieve for a grant period.</a:t>
            </a:r>
          </a:p>
          <a:p>
            <a:pPr algn="just" eaLnBrk="1" hangingPunct="1"/>
            <a:endParaRPr lang="en-US" altLang="en-US" sz="2400">
              <a:latin typeface="Calibri" panose="020F0502020204030204" pitchFamily="34" charset="0"/>
              <a:cs typeface="Calibri" panose="020F0502020204030204" pitchFamily="34" charset="0"/>
            </a:endParaRPr>
          </a:p>
          <a:p>
            <a:pPr algn="just" eaLnBrk="1" hangingPunct="1"/>
            <a:r>
              <a:rPr lang="en-US" altLang="en-US" sz="2400">
                <a:latin typeface="Calibri" panose="020F0502020204030204" pitchFamily="34" charset="0"/>
                <a:cs typeface="Calibri" panose="020F0502020204030204" pitchFamily="34" charset="0"/>
              </a:rPr>
              <a:t>Financial Forecasting estimates the cost of expenditures for the delivery of planned services within the defined budget period.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A7F60-536E-A84A-174A-DC8DC463A658}"/>
              </a:ext>
            </a:extLst>
          </p:cNvPr>
          <p:cNvSpPr>
            <a:spLocks noGrp="1"/>
          </p:cNvSpPr>
          <p:nvPr>
            <p:ph type="body" idx="1"/>
          </p:nvPr>
        </p:nvSpPr>
        <p:spPr>
          <a:xfrm>
            <a:off x="2075379" y="1664413"/>
            <a:ext cx="9266237" cy="1931542"/>
          </a:xfrm>
        </p:spPr>
        <p:txBody>
          <a:bodyPr/>
          <a:lstStyle/>
          <a:p>
            <a:pPr marL="0" lvl="0" indent="0" algn="l" rtl="0">
              <a:lnSpc>
                <a:spcPct val="100000"/>
              </a:lnSpc>
              <a:spcBef>
                <a:spcPts val="360"/>
              </a:spcBef>
              <a:spcAft>
                <a:spcPts val="0"/>
              </a:spcAft>
              <a:buClr>
                <a:schemeClr val="dk1"/>
              </a:buClr>
              <a:buSzPts val="1800"/>
              <a:buFont typeface="Arial"/>
              <a:buNone/>
            </a:pPr>
            <a:r>
              <a:rPr lang="en-US">
                <a:solidFill>
                  <a:schemeClr val="dk1"/>
                </a:solidFill>
                <a:latin typeface="Arial"/>
                <a:ea typeface="Arial"/>
                <a:cs typeface="Arial"/>
                <a:sym typeface="Arial"/>
              </a:rPr>
              <a:t>Financial Forecasting is important.</a:t>
            </a:r>
          </a:p>
          <a:p>
            <a:pPr marL="0" lvl="0" indent="0" algn="l" rtl="0">
              <a:lnSpc>
                <a:spcPct val="100000"/>
              </a:lnSpc>
              <a:spcBef>
                <a:spcPts val="360"/>
              </a:spcBef>
              <a:spcAft>
                <a:spcPts val="0"/>
              </a:spcAft>
              <a:buClr>
                <a:schemeClr val="dk1"/>
              </a:buClr>
              <a:buSzPts val="1800"/>
              <a:buFont typeface="Arial"/>
              <a:buNone/>
            </a:pPr>
            <a:r>
              <a:rPr lang="en-US">
                <a:solidFill>
                  <a:schemeClr val="dk1"/>
                </a:solidFill>
                <a:latin typeface="Arial"/>
                <a:ea typeface="Arial"/>
                <a:cs typeface="Arial"/>
                <a:sym typeface="Arial"/>
              </a:rPr>
              <a:t> </a:t>
            </a:r>
          </a:p>
          <a:p>
            <a:pPr marL="0" lvl="0" indent="0" algn="ctr" rtl="0">
              <a:lnSpc>
                <a:spcPct val="100000"/>
              </a:lnSpc>
              <a:spcBef>
                <a:spcPts val="360"/>
              </a:spcBef>
              <a:spcAft>
                <a:spcPts val="0"/>
              </a:spcAft>
              <a:buClr>
                <a:schemeClr val="dk1"/>
              </a:buClr>
              <a:buSzPts val="1800"/>
              <a:buFont typeface="Arial"/>
              <a:buNone/>
            </a:pPr>
            <a:r>
              <a:rPr lang="en-US" sz="3200" b="1">
                <a:solidFill>
                  <a:srgbClr val="55595D"/>
                </a:solidFill>
              </a:rPr>
              <a:t>TRUE or FALSE</a:t>
            </a:r>
          </a:p>
          <a:p>
            <a:endParaRPr lang="en-US"/>
          </a:p>
        </p:txBody>
      </p:sp>
      <p:sp>
        <p:nvSpPr>
          <p:cNvPr id="3" name="Text Placeholder 2">
            <a:extLst>
              <a:ext uri="{FF2B5EF4-FFF2-40B4-BE49-F238E27FC236}">
                <a16:creationId xmlns:a16="http://schemas.microsoft.com/office/drawing/2014/main" id="{E019CA4A-411A-4546-E8BE-512EF69C4220}"/>
              </a:ext>
            </a:extLst>
          </p:cNvPr>
          <p:cNvSpPr>
            <a:spLocks noGrp="1"/>
          </p:cNvSpPr>
          <p:nvPr>
            <p:ph type="body" idx="2"/>
          </p:nvPr>
        </p:nvSpPr>
        <p:spPr/>
        <p:txBody>
          <a:bodyPr/>
          <a:lstStyle/>
          <a:p>
            <a:r>
              <a:rPr lang="en-US"/>
              <a:t>Financial Forecasting</a:t>
            </a:r>
          </a:p>
        </p:txBody>
      </p:sp>
    </p:spTree>
    <p:extLst>
      <p:ext uri="{BB962C8B-B14F-4D97-AF65-F5344CB8AC3E}">
        <p14:creationId xmlns:p14="http://schemas.microsoft.com/office/powerpoint/2010/main" val="32353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80C0EE-CD64-3600-04DC-738FC2307802}"/>
              </a:ext>
            </a:extLst>
          </p:cNvPr>
          <p:cNvSpPr>
            <a:spLocks noGrp="1"/>
          </p:cNvSpPr>
          <p:nvPr>
            <p:ph type="body" idx="1"/>
          </p:nvPr>
        </p:nvSpPr>
        <p:spPr/>
        <p:txBody>
          <a:bodyPr/>
          <a:lstStyle/>
          <a:p>
            <a:endParaRPr lang="en-US">
              <a:solidFill>
                <a:schemeClr val="dk2"/>
              </a:solidFill>
            </a:endParaRPr>
          </a:p>
          <a:p>
            <a:pPr marL="76200" indent="0">
              <a:buNone/>
            </a:pPr>
            <a:endParaRPr lang="en-US">
              <a:solidFill>
                <a:schemeClr val="dk2"/>
              </a:solidFill>
            </a:endParaRPr>
          </a:p>
          <a:p>
            <a:pPr marL="76200" indent="0" algn="ctr">
              <a:buNone/>
            </a:pPr>
            <a:r>
              <a:rPr lang="en-US" sz="3200" b="1">
                <a:solidFill>
                  <a:schemeClr val="dk2"/>
                </a:solidFill>
              </a:rPr>
              <a:t>TRUE</a:t>
            </a:r>
          </a:p>
          <a:p>
            <a:pPr marL="76200" indent="0" algn="ctr">
              <a:buNone/>
            </a:pPr>
            <a:endParaRPr lang="en-US">
              <a:solidFill>
                <a:schemeClr val="dk2"/>
              </a:solidFill>
            </a:endParaRPr>
          </a:p>
          <a:p>
            <a:pPr marL="76200" indent="0" algn="just">
              <a:buNone/>
            </a:pPr>
            <a:r>
              <a:rPr lang="en-US" altLang="en-US" sz="2400"/>
              <a:t>Financial forecasting is important because it sets sub-recipients up for success. Most stories of success began with a well-laid plan. Don’t count off the benefits of financial forecasting just because you’re too busy, it’s too complicated, or any another excuse.</a:t>
            </a:r>
            <a:endParaRPr lang="en-US">
              <a:solidFill>
                <a:schemeClr val="dk2"/>
              </a:solidFill>
            </a:endParaRPr>
          </a:p>
          <a:p>
            <a:endParaRPr lang="en-US"/>
          </a:p>
        </p:txBody>
      </p:sp>
      <p:sp>
        <p:nvSpPr>
          <p:cNvPr id="3" name="Text Placeholder 2">
            <a:extLst>
              <a:ext uri="{FF2B5EF4-FFF2-40B4-BE49-F238E27FC236}">
                <a16:creationId xmlns:a16="http://schemas.microsoft.com/office/drawing/2014/main" id="{308FAF6F-1329-814F-5B9D-822987731F95}"/>
              </a:ext>
            </a:extLst>
          </p:cNvPr>
          <p:cNvSpPr>
            <a:spLocks noGrp="1"/>
          </p:cNvSpPr>
          <p:nvPr>
            <p:ph type="body" idx="2"/>
          </p:nvPr>
        </p:nvSpPr>
        <p:spPr/>
        <p:txBody>
          <a:bodyPr/>
          <a:lstStyle/>
          <a:p>
            <a:r>
              <a:rPr lang="en-US"/>
              <a:t>Financial Forecasting</a:t>
            </a:r>
          </a:p>
        </p:txBody>
      </p:sp>
    </p:spTree>
    <p:extLst>
      <p:ext uri="{BB962C8B-B14F-4D97-AF65-F5344CB8AC3E}">
        <p14:creationId xmlns:p14="http://schemas.microsoft.com/office/powerpoint/2010/main" val="188080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1287b05cb3d_0_218"/>
          <p:cNvSpPr txBox="1">
            <a:spLocks noGrp="1"/>
          </p:cNvSpPr>
          <p:nvPr>
            <p:ph type="body" idx="2"/>
          </p:nvPr>
        </p:nvSpPr>
        <p:spPr>
          <a:xfrm>
            <a:off x="1827201" y="577902"/>
            <a:ext cx="9514500" cy="5637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solidFill>
                  <a:schemeClr val="dk1"/>
                </a:solidFill>
              </a:rPr>
              <a:t>Questions</a:t>
            </a:r>
            <a:endParaRPr>
              <a:solidFill>
                <a:schemeClr val="dk1"/>
              </a:solidFill>
            </a:endParaRPr>
          </a:p>
        </p:txBody>
      </p:sp>
      <p:pic>
        <p:nvPicPr>
          <p:cNvPr id="621" name="Google Shape;621;g1287b05cb3d_0_218" descr="Question Mark Help · Free image on Pixabay"/>
          <p:cNvPicPr preferRelativeResize="0"/>
          <p:nvPr/>
        </p:nvPicPr>
        <p:blipFill rotWithShape="1">
          <a:blip r:embed="rId3">
            <a:alphaModFix/>
          </a:blip>
          <a:srcRect/>
          <a:stretch/>
        </p:blipFill>
        <p:spPr>
          <a:xfrm>
            <a:off x="4141027" y="1474032"/>
            <a:ext cx="3909947" cy="3909947"/>
          </a:xfrm>
          <a:prstGeom prst="rect">
            <a:avLst/>
          </a:prstGeom>
          <a:noFill/>
          <a:ln>
            <a:noFill/>
          </a:ln>
        </p:spPr>
      </p:pic>
      <p:sp>
        <p:nvSpPr>
          <p:cNvPr id="622" name="Google Shape;622;g1287b05cb3d_0_218"/>
          <p:cNvSpPr txBox="1">
            <a:spLocks noGrp="1"/>
          </p:cNvSpPr>
          <p:nvPr>
            <p:ph type="ftr" idx="11"/>
          </p:nvPr>
        </p:nvSpPr>
        <p:spPr>
          <a:xfrm>
            <a:off x="6428203" y="6396386"/>
            <a:ext cx="4975200" cy="338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Copyright 2022 DC Health | Government of the District of Columbia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ftr" idx="11"/>
          </p:nvPr>
        </p:nvSpPr>
        <p:spPr>
          <a:xfrm>
            <a:off x="6428203" y="6396386"/>
            <a:ext cx="4975321" cy="33860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Copyright 2022 DC Health | Government of the District of Columbia</a:t>
            </a:r>
            <a:endParaRPr/>
          </a:p>
        </p:txBody>
      </p:sp>
      <p:sp>
        <p:nvSpPr>
          <p:cNvPr id="59" name="Google Shape;59;p3"/>
          <p:cNvSpPr txBox="1">
            <a:spLocks noGrp="1"/>
          </p:cNvSpPr>
          <p:nvPr>
            <p:ph type="body" idx="1"/>
          </p:nvPr>
        </p:nvSpPr>
        <p:spPr>
          <a:xfrm>
            <a:off x="1827201" y="1335371"/>
            <a:ext cx="9514416" cy="44878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000"/>
              <a:buNone/>
            </a:pPr>
            <a:endParaRPr i="1">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000"/>
              <a:buNone/>
            </a:pPr>
            <a:endParaRPr i="1">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000"/>
              <a:buNone/>
            </a:pPr>
            <a:endParaRPr i="1">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000"/>
              <a:buNone/>
            </a:pPr>
            <a:endParaRPr i="1">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000"/>
              <a:buNone/>
            </a:pPr>
            <a:endParaRPr i="1">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000"/>
              <a:buFont typeface="Arial"/>
              <a:buNone/>
            </a:pPr>
            <a:r>
              <a:rPr lang="en-US" i="1">
                <a:solidFill>
                  <a:schemeClr val="dk1"/>
                </a:solidFill>
                <a:latin typeface="Arial"/>
                <a:ea typeface="Arial"/>
                <a:cs typeface="Arial"/>
                <a:sym typeface="Arial"/>
              </a:rPr>
              <a:t>This program is funded wholly, or in part, by the Government of the District of Columbia, DC Health, HIV/AIDS, Hepatitis, STD, and TB Administration (HAHSTA).</a:t>
            </a:r>
            <a:endParaRPr>
              <a:solidFill>
                <a:schemeClr val="dk1"/>
              </a:solidFill>
              <a:latin typeface="Arial"/>
              <a:ea typeface="Arial"/>
              <a:cs typeface="Arial"/>
              <a:sym typeface="Arial"/>
            </a:endParaRPr>
          </a:p>
          <a:p>
            <a:pPr marL="228600" lvl="0" indent="-76200" algn="l" rtl="0">
              <a:lnSpc>
                <a:spcPct val="90000"/>
              </a:lnSpc>
              <a:spcBef>
                <a:spcPts val="0"/>
              </a:spcBef>
              <a:spcAft>
                <a:spcPts val="0"/>
              </a:spcAft>
              <a:buClr>
                <a:srgbClr val="791214"/>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5B6DE-2605-8FCD-8BCF-A929276F182F}"/>
              </a:ext>
            </a:extLst>
          </p:cNvPr>
          <p:cNvSpPr>
            <a:spLocks noGrp="1"/>
          </p:cNvSpPr>
          <p:nvPr>
            <p:ph type="body" idx="1"/>
          </p:nvPr>
        </p:nvSpPr>
        <p:spPr>
          <a:xfrm>
            <a:off x="1827201" y="1898934"/>
            <a:ext cx="9514416" cy="3431838"/>
          </a:xfrm>
        </p:spPr>
        <p:txBody>
          <a:bodyPr/>
          <a:lstStyle/>
          <a:p>
            <a:pPr algn="just" eaLnBrk="1" hangingPunct="1">
              <a:lnSpc>
                <a:spcPct val="100000"/>
              </a:lnSpc>
              <a:spcBef>
                <a:spcPts val="1200"/>
              </a:spcBef>
              <a:spcAft>
                <a:spcPts val="1200"/>
              </a:spcAft>
              <a:defRPr/>
            </a:pPr>
            <a:r>
              <a:rPr lang="en-US" altLang="en-US"/>
              <a:t>Definition and Purpose</a:t>
            </a:r>
          </a:p>
          <a:p>
            <a:pPr algn="just" eaLnBrk="1" hangingPunct="1">
              <a:lnSpc>
                <a:spcPct val="100000"/>
              </a:lnSpc>
              <a:spcBef>
                <a:spcPts val="1200"/>
              </a:spcBef>
              <a:spcAft>
                <a:spcPts val="1200"/>
              </a:spcAft>
              <a:defRPr/>
            </a:pPr>
            <a:r>
              <a:rPr lang="en-US" altLang="en-US"/>
              <a:t>Budgeting vs. Financial Forecasting</a:t>
            </a:r>
          </a:p>
          <a:p>
            <a:pPr algn="just" eaLnBrk="1" hangingPunct="1">
              <a:lnSpc>
                <a:spcPct val="100000"/>
              </a:lnSpc>
              <a:spcBef>
                <a:spcPts val="1200"/>
              </a:spcBef>
              <a:spcAft>
                <a:spcPts val="1200"/>
              </a:spcAft>
              <a:defRPr/>
            </a:pPr>
            <a:r>
              <a:rPr lang="en-US" altLang="en-US"/>
              <a:t>Steps of Financial Forecasting</a:t>
            </a:r>
          </a:p>
          <a:p>
            <a:pPr algn="just" eaLnBrk="1" hangingPunct="1">
              <a:lnSpc>
                <a:spcPct val="100000"/>
              </a:lnSpc>
              <a:spcBef>
                <a:spcPts val="1200"/>
              </a:spcBef>
              <a:spcAft>
                <a:spcPts val="1200"/>
              </a:spcAft>
              <a:defRPr/>
            </a:pPr>
            <a:r>
              <a:rPr lang="en-US" altLang="en-US"/>
              <a:t>Resources and Tools</a:t>
            </a:r>
          </a:p>
          <a:p>
            <a:pPr algn="just" eaLnBrk="1" hangingPunct="1">
              <a:lnSpc>
                <a:spcPct val="100000"/>
              </a:lnSpc>
              <a:spcBef>
                <a:spcPts val="1200"/>
              </a:spcBef>
              <a:spcAft>
                <a:spcPts val="1200"/>
              </a:spcAft>
              <a:defRPr/>
            </a:pPr>
            <a:r>
              <a:rPr lang="en-US" altLang="en-US"/>
              <a:t>Outcomes</a:t>
            </a:r>
          </a:p>
        </p:txBody>
      </p:sp>
      <p:sp>
        <p:nvSpPr>
          <p:cNvPr id="3" name="Text Placeholder 2">
            <a:extLst>
              <a:ext uri="{FF2B5EF4-FFF2-40B4-BE49-F238E27FC236}">
                <a16:creationId xmlns:a16="http://schemas.microsoft.com/office/drawing/2014/main" id="{7C69AC46-1600-822A-FFC4-DFF8DAC7FFA0}"/>
              </a:ext>
            </a:extLst>
          </p:cNvPr>
          <p:cNvSpPr>
            <a:spLocks noGrp="1"/>
          </p:cNvSpPr>
          <p:nvPr>
            <p:ph type="body" idx="2"/>
          </p:nvPr>
        </p:nvSpPr>
        <p:spPr/>
        <p:txBody>
          <a:bodyPr/>
          <a:lstStyle/>
          <a:p>
            <a:r>
              <a:rPr lang="en-US" altLang="en-US" sz="3200" b="1"/>
              <a:t>Overview:</a:t>
            </a:r>
            <a:endParaRPr lang="en-US"/>
          </a:p>
        </p:txBody>
      </p:sp>
    </p:spTree>
    <p:extLst>
      <p:ext uri="{BB962C8B-B14F-4D97-AF65-F5344CB8AC3E}">
        <p14:creationId xmlns:p14="http://schemas.microsoft.com/office/powerpoint/2010/main" val="244536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7784D-E215-4730-C67B-655497CE47AA}"/>
              </a:ext>
            </a:extLst>
          </p:cNvPr>
          <p:cNvSpPr>
            <a:spLocks noGrp="1"/>
          </p:cNvSpPr>
          <p:nvPr>
            <p:ph type="body" idx="1"/>
          </p:nvPr>
        </p:nvSpPr>
        <p:spPr/>
        <p:txBody>
          <a:bodyPr/>
          <a:lstStyle/>
          <a:p>
            <a:pPr eaLnBrk="1" hangingPunct="1">
              <a:buFont typeface="Wingdings" panose="05000000000000000000" pitchFamily="2" charset="2"/>
              <a:buNone/>
            </a:pPr>
            <a:endParaRPr lang="en-US" altLang="en-US" sz="2800" b="1"/>
          </a:p>
          <a:p>
            <a:pPr eaLnBrk="1" hangingPunct="1">
              <a:buFont typeface="Wingdings" panose="05000000000000000000" pitchFamily="2" charset="2"/>
              <a:buNone/>
            </a:pPr>
            <a:r>
              <a:rPr lang="en-US" altLang="en-US" sz="2800" b="1"/>
              <a:t>Financial forecasting:</a:t>
            </a:r>
          </a:p>
          <a:p>
            <a:pPr marL="365760" indent="0" algn="just" eaLnBrk="1" hangingPunct="1">
              <a:buFont typeface="Wingdings" panose="05000000000000000000" pitchFamily="2" charset="2"/>
              <a:buNone/>
            </a:pPr>
            <a:r>
              <a:rPr lang="en-US" altLang="en-US"/>
              <a:t>E</a:t>
            </a:r>
            <a:r>
              <a:rPr lang="en-US" altLang="en-US" sz="2400"/>
              <a:t>stimates the sub-recipient’s future financial outcomes by examining historical data, planned activities and anticipated service delivery, if applicable.</a:t>
            </a:r>
          </a:p>
          <a:p>
            <a:pPr marL="365760" indent="0"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800" b="1"/>
              <a:t> Purpose:</a:t>
            </a:r>
          </a:p>
          <a:p>
            <a:pPr marL="365760" indent="0" algn="just" eaLnBrk="1" hangingPunct="1">
              <a:buFont typeface="Wingdings" panose="05000000000000000000" pitchFamily="2" charset="2"/>
              <a:buNone/>
            </a:pPr>
            <a:r>
              <a:rPr lang="en-US" altLang="en-US" sz="2400"/>
              <a:t>Financial forecasting allows the sub-recipient to anticipate results based on previous financial data. Track whether the sub-recipient meets </a:t>
            </a:r>
            <a:r>
              <a:rPr lang="en-US" altLang="en-US"/>
              <a:t>their</a:t>
            </a:r>
            <a:r>
              <a:rPr lang="en-US" altLang="en-US" sz="2400"/>
              <a:t> financial goals as outlined in the budget. </a:t>
            </a:r>
            <a:r>
              <a:rPr lang="en-US" altLang="en-US"/>
              <a:t>H</a:t>
            </a:r>
            <a:r>
              <a:rPr lang="en-US" altLang="en-US" sz="2400"/>
              <a:t>elp to minimize the need for budget modifications throughout the budget period.</a:t>
            </a:r>
            <a:endParaRPr lang="en-US" altLang="en-US" sz="2400" b="1"/>
          </a:p>
          <a:p>
            <a:pPr marL="76200" indent="0">
              <a:buNone/>
            </a:pPr>
            <a:endParaRPr lang="en-US"/>
          </a:p>
        </p:txBody>
      </p:sp>
      <p:sp>
        <p:nvSpPr>
          <p:cNvPr id="3" name="Text Placeholder 2">
            <a:extLst>
              <a:ext uri="{FF2B5EF4-FFF2-40B4-BE49-F238E27FC236}">
                <a16:creationId xmlns:a16="http://schemas.microsoft.com/office/drawing/2014/main" id="{5F78B6DF-8F5F-ADE9-238F-034E0F875254}"/>
              </a:ext>
            </a:extLst>
          </p:cNvPr>
          <p:cNvSpPr>
            <a:spLocks noGrp="1"/>
          </p:cNvSpPr>
          <p:nvPr>
            <p:ph type="body" idx="2"/>
          </p:nvPr>
        </p:nvSpPr>
        <p:spPr/>
        <p:txBody>
          <a:bodyPr/>
          <a:lstStyle/>
          <a:p>
            <a:r>
              <a:rPr lang="en-US" altLang="en-US" sz="3200" b="1"/>
              <a:t>What is Financial </a:t>
            </a:r>
            <a:r>
              <a:rPr lang="en-US" altLang="en-US"/>
              <a:t>F</a:t>
            </a:r>
            <a:r>
              <a:rPr lang="en-US" altLang="en-US" sz="3200" b="1"/>
              <a:t>orecasting?</a:t>
            </a:r>
            <a:br>
              <a:rPr lang="en-US" altLang="en-US" sz="3200" b="1"/>
            </a:br>
            <a:endParaRPr lang="en-US"/>
          </a:p>
        </p:txBody>
      </p:sp>
    </p:spTree>
    <p:extLst>
      <p:ext uri="{BB962C8B-B14F-4D97-AF65-F5344CB8AC3E}">
        <p14:creationId xmlns:p14="http://schemas.microsoft.com/office/powerpoint/2010/main" val="134769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AC3BC-5F14-E874-708B-7F653FB2DABB}"/>
              </a:ext>
            </a:extLst>
          </p:cNvPr>
          <p:cNvSpPr>
            <a:spLocks noGrp="1"/>
          </p:cNvSpPr>
          <p:nvPr>
            <p:ph type="body" idx="1"/>
          </p:nvPr>
        </p:nvSpPr>
        <p:spPr>
          <a:xfrm>
            <a:off x="1960765" y="1898934"/>
            <a:ext cx="9514416" cy="3154436"/>
          </a:xfrm>
        </p:spPr>
        <p:txBody>
          <a:bodyPr/>
          <a:lstStyle/>
          <a:p>
            <a:pPr eaLnBrk="1" hangingPunct="1"/>
            <a:endParaRPr lang="en-US" altLang="en-US" sz="2400"/>
          </a:p>
          <a:p>
            <a:pPr algn="just" eaLnBrk="1" hangingPunct="1"/>
            <a:r>
              <a:rPr lang="en-US" altLang="en-US" sz="2400"/>
              <a:t>Budgeting provides an outline by line item of the expected cost of expenditures for the delivery of planned services the agency wants to achieve for a grant period.</a:t>
            </a:r>
          </a:p>
          <a:p>
            <a:pPr algn="just" eaLnBrk="1" hangingPunct="1"/>
            <a:endParaRPr lang="en-US" altLang="en-US" sz="2400"/>
          </a:p>
          <a:p>
            <a:pPr algn="just" eaLnBrk="1" hangingPunct="1"/>
            <a:r>
              <a:rPr lang="en-US" altLang="en-US" sz="2400"/>
              <a:t>Financial Forecasting estimates the </a:t>
            </a:r>
            <a:r>
              <a:rPr lang="en-US" altLang="en-US"/>
              <a:t>cost</a:t>
            </a:r>
            <a:r>
              <a:rPr lang="en-US" altLang="en-US" sz="2400"/>
              <a:t> of expenditures for the delivery of planned services within the defined budget period. </a:t>
            </a:r>
          </a:p>
        </p:txBody>
      </p:sp>
      <p:sp>
        <p:nvSpPr>
          <p:cNvPr id="3" name="Text Placeholder 2">
            <a:extLst>
              <a:ext uri="{FF2B5EF4-FFF2-40B4-BE49-F238E27FC236}">
                <a16:creationId xmlns:a16="http://schemas.microsoft.com/office/drawing/2014/main" id="{6ED8D554-795E-159B-2A50-A90A61ECB1D1}"/>
              </a:ext>
            </a:extLst>
          </p:cNvPr>
          <p:cNvSpPr>
            <a:spLocks noGrp="1"/>
          </p:cNvSpPr>
          <p:nvPr>
            <p:ph type="body" idx="2"/>
          </p:nvPr>
        </p:nvSpPr>
        <p:spPr/>
        <p:txBody>
          <a:bodyPr/>
          <a:lstStyle/>
          <a:p>
            <a:r>
              <a:rPr lang="en-US" altLang="en-US" sz="3200" b="1"/>
              <a:t>Budgeting vs. Financial Forecasting</a:t>
            </a:r>
            <a:endParaRPr lang="en-US"/>
          </a:p>
        </p:txBody>
      </p:sp>
    </p:spTree>
    <p:extLst>
      <p:ext uri="{BB962C8B-B14F-4D97-AF65-F5344CB8AC3E}">
        <p14:creationId xmlns:p14="http://schemas.microsoft.com/office/powerpoint/2010/main" val="293038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41E76-A365-B310-479C-A5710C6D0A6E}"/>
              </a:ext>
            </a:extLst>
          </p:cNvPr>
          <p:cNvSpPr>
            <a:spLocks noGrp="1"/>
          </p:cNvSpPr>
          <p:nvPr>
            <p:ph type="body" idx="1"/>
          </p:nvPr>
        </p:nvSpPr>
        <p:spPr>
          <a:xfrm>
            <a:off x="1443097" y="1087028"/>
            <a:ext cx="10276415" cy="5013521"/>
          </a:xfrm>
        </p:spPr>
        <p:txBody>
          <a:bodyPr/>
          <a:lstStyle/>
          <a:p>
            <a:pPr marL="76200" indent="0" algn="just">
              <a:lnSpc>
                <a:spcPct val="100000"/>
              </a:lnSpc>
              <a:spcAft>
                <a:spcPts val="600"/>
              </a:spcAft>
              <a:buNone/>
              <a:defRPr/>
            </a:pPr>
            <a:r>
              <a:rPr lang="en-US" sz="2000"/>
              <a:t>To effectively forecast the expenses in the grant, it should accurately reflect the grant program objectives, make estimates and projects based on your institution’s financial historical data, and be properly allocated based on the grantor’s policies and regulations, including all direct and indirect projected expenses and the forecast of the salaries making sure the staff is not overcommitted within all your funding sources.  To accurately forecast all your revenue and expenses, the forecasting should include any projected program income and other funding sources of support.</a:t>
            </a:r>
            <a:endParaRPr lang="en-US"/>
          </a:p>
          <a:p>
            <a:pPr algn="just">
              <a:lnSpc>
                <a:spcPct val="100000"/>
              </a:lnSpc>
              <a:spcAft>
                <a:spcPts val="600"/>
              </a:spcAft>
              <a:defRPr/>
            </a:pPr>
            <a:r>
              <a:rPr lang="en-US" altLang="en-US" sz="2000"/>
              <a:t>Decide on a time frame for the forecast</a:t>
            </a:r>
            <a:endParaRPr lang="en-US" sz="2000"/>
          </a:p>
          <a:p>
            <a:pPr algn="just" eaLnBrk="1" hangingPunct="1">
              <a:lnSpc>
                <a:spcPct val="100000"/>
              </a:lnSpc>
              <a:spcAft>
                <a:spcPts val="600"/>
              </a:spcAft>
              <a:defRPr/>
            </a:pPr>
            <a:r>
              <a:rPr lang="en-US" altLang="en-US" sz="2000"/>
              <a:t>Gather all past financial documents, resources, tools, and necessary paperwork around the time frame</a:t>
            </a:r>
          </a:p>
          <a:p>
            <a:pPr algn="just" eaLnBrk="1" hangingPunct="1">
              <a:lnSpc>
                <a:spcPct val="100000"/>
              </a:lnSpc>
              <a:spcAft>
                <a:spcPts val="600"/>
              </a:spcAft>
              <a:defRPr/>
            </a:pPr>
            <a:r>
              <a:rPr lang="en-US" altLang="en-US" sz="2000"/>
              <a:t>Document, monitor, and analyze the data</a:t>
            </a:r>
          </a:p>
          <a:p>
            <a:pPr algn="just">
              <a:lnSpc>
                <a:spcPct val="100000"/>
              </a:lnSpc>
              <a:spcAft>
                <a:spcPts val="600"/>
              </a:spcAft>
              <a:defRPr/>
            </a:pPr>
            <a:r>
              <a:rPr lang="en-US" altLang="en-US" sz="2000"/>
              <a:t>Request and make relevant changes to the budget</a:t>
            </a:r>
            <a:r>
              <a:rPr lang="en-US" altLang="en-US" sz="2400"/>
              <a:t> (</a:t>
            </a:r>
            <a:r>
              <a:rPr lang="en-US" altLang="en-US" sz="2000"/>
              <a:t>i.e.,  budget modifications (based on the awarding agencies’ budget modification policy),  Award amendments, and/or reprogramming request)</a:t>
            </a:r>
            <a:endParaRPr lang="en-US" altLang="en-US" sz="2400"/>
          </a:p>
          <a:p>
            <a:endParaRPr lang="en-US"/>
          </a:p>
        </p:txBody>
      </p:sp>
      <p:sp>
        <p:nvSpPr>
          <p:cNvPr id="3" name="Text Placeholder 2">
            <a:extLst>
              <a:ext uri="{FF2B5EF4-FFF2-40B4-BE49-F238E27FC236}">
                <a16:creationId xmlns:a16="http://schemas.microsoft.com/office/drawing/2014/main" id="{97C1BD26-F5BF-EDEA-88B1-ACD61AA1D6C7}"/>
              </a:ext>
            </a:extLst>
          </p:cNvPr>
          <p:cNvSpPr>
            <a:spLocks noGrp="1"/>
          </p:cNvSpPr>
          <p:nvPr>
            <p:ph type="body" idx="2"/>
          </p:nvPr>
        </p:nvSpPr>
        <p:spPr>
          <a:xfrm>
            <a:off x="1247171" y="532410"/>
            <a:ext cx="9514416" cy="563563"/>
          </a:xfrm>
        </p:spPr>
        <p:txBody>
          <a:bodyPr/>
          <a:lstStyle/>
          <a:p>
            <a:r>
              <a:rPr lang="en-US" altLang="en-US" sz="3200" b="1"/>
              <a:t>Steps of Financial Forecasting</a:t>
            </a:r>
            <a:endParaRPr lang="en-US"/>
          </a:p>
        </p:txBody>
      </p:sp>
    </p:spTree>
    <p:extLst>
      <p:ext uri="{BB962C8B-B14F-4D97-AF65-F5344CB8AC3E}">
        <p14:creationId xmlns:p14="http://schemas.microsoft.com/office/powerpoint/2010/main" val="261661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A9AF4F-366F-B2A5-6699-544152CAA3FA}"/>
              </a:ext>
            </a:extLst>
          </p:cNvPr>
          <p:cNvSpPr>
            <a:spLocks noGrp="1"/>
          </p:cNvSpPr>
          <p:nvPr>
            <p:ph type="body" idx="1"/>
          </p:nvPr>
        </p:nvSpPr>
        <p:spPr/>
        <p:txBody>
          <a:bodyPr/>
          <a:lstStyle/>
          <a:p>
            <a:pPr eaLnBrk="1" hangingPunct="1">
              <a:lnSpc>
                <a:spcPct val="100000"/>
              </a:lnSpc>
              <a:spcBef>
                <a:spcPts val="1200"/>
              </a:spcBef>
              <a:spcAft>
                <a:spcPts val="1200"/>
              </a:spcAft>
            </a:pPr>
            <a:r>
              <a:rPr lang="en-US" altLang="en-US" sz="2400"/>
              <a:t>Spending Plan</a:t>
            </a:r>
          </a:p>
          <a:p>
            <a:pPr eaLnBrk="1" hangingPunct="1">
              <a:lnSpc>
                <a:spcPct val="100000"/>
              </a:lnSpc>
              <a:spcBef>
                <a:spcPts val="1200"/>
              </a:spcBef>
              <a:spcAft>
                <a:spcPts val="1200"/>
              </a:spcAft>
            </a:pPr>
            <a:r>
              <a:rPr lang="en-US" altLang="en-US" sz="2400"/>
              <a:t>Categorical Budgets</a:t>
            </a:r>
          </a:p>
          <a:p>
            <a:pPr eaLnBrk="1" hangingPunct="1">
              <a:lnSpc>
                <a:spcPct val="100000"/>
              </a:lnSpc>
              <a:spcBef>
                <a:spcPts val="1200"/>
              </a:spcBef>
              <a:spcAft>
                <a:spcPts val="1200"/>
              </a:spcAft>
            </a:pPr>
            <a:r>
              <a:rPr lang="en-US" altLang="en-US" sz="2400"/>
              <a:t>Expenditure Reports</a:t>
            </a:r>
          </a:p>
          <a:p>
            <a:pPr eaLnBrk="1" hangingPunct="1">
              <a:lnSpc>
                <a:spcPct val="100000"/>
              </a:lnSpc>
              <a:spcBef>
                <a:spcPts val="1200"/>
              </a:spcBef>
              <a:spcAft>
                <a:spcPts val="1200"/>
              </a:spcAft>
            </a:pPr>
            <a:r>
              <a:rPr lang="en-US" altLang="en-US" sz="2400"/>
              <a:t>Report Card Calculation Sheet</a:t>
            </a:r>
          </a:p>
          <a:p>
            <a:pPr eaLnBrk="1" hangingPunct="1">
              <a:lnSpc>
                <a:spcPct val="100000"/>
              </a:lnSpc>
              <a:spcBef>
                <a:spcPts val="1200"/>
              </a:spcBef>
              <a:spcAft>
                <a:spcPts val="1200"/>
              </a:spcAft>
            </a:pPr>
            <a:r>
              <a:rPr lang="en-US" altLang="en-US" sz="2400"/>
              <a:t>Redesign Capacity Assessment Tool (RCAT) </a:t>
            </a:r>
          </a:p>
          <a:p>
            <a:pPr eaLnBrk="1" hangingPunct="1">
              <a:lnSpc>
                <a:spcPct val="100000"/>
              </a:lnSpc>
              <a:spcBef>
                <a:spcPts val="1200"/>
              </a:spcBef>
              <a:spcAft>
                <a:spcPts val="1200"/>
              </a:spcAft>
            </a:pPr>
            <a:r>
              <a:rPr lang="en-US" altLang="en-US" sz="2400"/>
              <a:t>Purchase Order ( Fiscal Year)</a:t>
            </a:r>
          </a:p>
          <a:p>
            <a:pPr marL="76200" indent="0">
              <a:buNone/>
            </a:pPr>
            <a:endParaRPr lang="en-US"/>
          </a:p>
        </p:txBody>
      </p:sp>
      <p:sp>
        <p:nvSpPr>
          <p:cNvPr id="3" name="Text Placeholder 2">
            <a:extLst>
              <a:ext uri="{FF2B5EF4-FFF2-40B4-BE49-F238E27FC236}">
                <a16:creationId xmlns:a16="http://schemas.microsoft.com/office/drawing/2014/main" id="{88073629-BB5A-ADA9-35D1-19024D796D1B}"/>
              </a:ext>
            </a:extLst>
          </p:cNvPr>
          <p:cNvSpPr>
            <a:spLocks noGrp="1"/>
          </p:cNvSpPr>
          <p:nvPr>
            <p:ph type="body" idx="2"/>
          </p:nvPr>
        </p:nvSpPr>
        <p:spPr>
          <a:xfrm>
            <a:off x="1602463" y="577901"/>
            <a:ext cx="14006969" cy="563563"/>
          </a:xfrm>
        </p:spPr>
        <p:txBody>
          <a:bodyPr/>
          <a:lstStyle/>
          <a:p>
            <a:r>
              <a:rPr lang="en-US" altLang="en-US" sz="3200" b="1"/>
              <a:t>Resources and Tools for Financial Forecasting</a:t>
            </a:r>
          </a:p>
          <a:p>
            <a:endParaRPr lang="en-US"/>
          </a:p>
          <a:p>
            <a:endParaRPr lang="en-US"/>
          </a:p>
        </p:txBody>
      </p:sp>
      <p:pic>
        <p:nvPicPr>
          <p:cNvPr id="1026" name="Picture 2">
            <a:extLst>
              <a:ext uri="{FF2B5EF4-FFF2-40B4-BE49-F238E27FC236}">
                <a16:creationId xmlns:a16="http://schemas.microsoft.com/office/drawing/2014/main" id="{854070DC-668C-6C3B-86B3-BDEDE926D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926" y="1864180"/>
            <a:ext cx="3793403"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6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0CF1E-8455-9DAB-40E2-9967338115BC}"/>
              </a:ext>
            </a:extLst>
          </p:cNvPr>
          <p:cNvSpPr>
            <a:spLocks noGrp="1"/>
          </p:cNvSpPr>
          <p:nvPr>
            <p:ph type="body" idx="1"/>
          </p:nvPr>
        </p:nvSpPr>
        <p:spPr>
          <a:xfrm>
            <a:off x="1827201" y="1653870"/>
            <a:ext cx="9514416" cy="3976368"/>
          </a:xfrm>
        </p:spPr>
        <p:txBody>
          <a:bodyPr/>
          <a:lstStyle/>
          <a:p>
            <a:pPr algn="just" eaLnBrk="1" hangingPunct="1">
              <a:lnSpc>
                <a:spcPct val="100000"/>
              </a:lnSpc>
              <a:spcBef>
                <a:spcPts val="1200"/>
              </a:spcBef>
              <a:spcAft>
                <a:spcPts val="1200"/>
              </a:spcAft>
            </a:pPr>
            <a:r>
              <a:rPr lang="en-US" altLang="en-US" sz="2400"/>
              <a:t>Minimize the need for budget modifications or award amendments </a:t>
            </a:r>
          </a:p>
          <a:p>
            <a:pPr algn="just" eaLnBrk="1" hangingPunct="1">
              <a:lnSpc>
                <a:spcPct val="100000"/>
              </a:lnSpc>
              <a:spcBef>
                <a:spcPts val="1200"/>
              </a:spcBef>
              <a:spcAft>
                <a:spcPts val="1200"/>
              </a:spcAft>
            </a:pPr>
            <a:r>
              <a:rPr lang="en-US" altLang="en-US" sz="2400"/>
              <a:t>Favorable outcomes on the RCAT</a:t>
            </a:r>
          </a:p>
          <a:p>
            <a:pPr algn="just" eaLnBrk="1" hangingPunct="1">
              <a:lnSpc>
                <a:spcPct val="100000"/>
              </a:lnSpc>
              <a:spcBef>
                <a:spcPts val="1200"/>
              </a:spcBef>
              <a:spcAft>
                <a:spcPts val="1200"/>
              </a:spcAft>
            </a:pPr>
            <a:r>
              <a:rPr lang="en-US" altLang="en-US" sz="2400"/>
              <a:t>Allows the awarding agency to decide on funding based on actual deliverables and outcomes</a:t>
            </a:r>
          </a:p>
          <a:p>
            <a:pPr algn="just" eaLnBrk="1" hangingPunct="1">
              <a:lnSpc>
                <a:spcPct val="100000"/>
              </a:lnSpc>
              <a:spcBef>
                <a:spcPts val="1200"/>
              </a:spcBef>
              <a:spcAft>
                <a:spcPts val="1200"/>
              </a:spcAft>
            </a:pPr>
            <a:r>
              <a:rPr lang="en-US" altLang="en-US" sz="2400"/>
              <a:t>Allows sub-recipients to plan next steps better</a:t>
            </a:r>
          </a:p>
          <a:p>
            <a:pPr algn="just" eaLnBrk="1" hangingPunct="1">
              <a:lnSpc>
                <a:spcPct val="100000"/>
              </a:lnSpc>
              <a:spcBef>
                <a:spcPts val="1200"/>
              </a:spcBef>
              <a:spcAft>
                <a:spcPts val="1200"/>
              </a:spcAft>
            </a:pPr>
            <a:r>
              <a:rPr lang="en-US" altLang="en-US" sz="2400"/>
              <a:t>Allows sub-recipients to create accurate budgets</a:t>
            </a:r>
            <a:endParaRPr lang="en-US"/>
          </a:p>
        </p:txBody>
      </p:sp>
      <p:sp>
        <p:nvSpPr>
          <p:cNvPr id="3" name="Text Placeholder 2">
            <a:extLst>
              <a:ext uri="{FF2B5EF4-FFF2-40B4-BE49-F238E27FC236}">
                <a16:creationId xmlns:a16="http://schemas.microsoft.com/office/drawing/2014/main" id="{D3C7EC5D-13C4-0C40-DC6E-E123742EFCE3}"/>
              </a:ext>
            </a:extLst>
          </p:cNvPr>
          <p:cNvSpPr>
            <a:spLocks noGrp="1"/>
          </p:cNvSpPr>
          <p:nvPr>
            <p:ph type="body" idx="2"/>
          </p:nvPr>
        </p:nvSpPr>
        <p:spPr/>
        <p:txBody>
          <a:bodyPr/>
          <a:lstStyle/>
          <a:p>
            <a:r>
              <a:rPr lang="en-US" altLang="en-US" sz="3200" b="1"/>
              <a:t>Outcomes of Financial Forecasting</a:t>
            </a:r>
            <a:endParaRPr lang="en-US"/>
          </a:p>
        </p:txBody>
      </p:sp>
    </p:spTree>
    <p:extLst>
      <p:ext uri="{BB962C8B-B14F-4D97-AF65-F5344CB8AC3E}">
        <p14:creationId xmlns:p14="http://schemas.microsoft.com/office/powerpoint/2010/main" val="197139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90062-F61D-587F-3680-FDAB6E926AAF}"/>
              </a:ext>
            </a:extLst>
          </p:cNvPr>
          <p:cNvSpPr>
            <a:spLocks noGrp="1"/>
          </p:cNvSpPr>
          <p:nvPr>
            <p:ph type="body" idx="1"/>
          </p:nvPr>
        </p:nvSpPr>
        <p:spPr>
          <a:xfrm>
            <a:off x="1338157" y="1278750"/>
            <a:ext cx="10572116" cy="4797902"/>
          </a:xfrm>
        </p:spPr>
        <p:txBody>
          <a:bodyPr/>
          <a:lstStyle/>
          <a:p>
            <a:pPr algn="just">
              <a:lnSpc>
                <a:spcPct val="100000"/>
              </a:lnSpc>
              <a:spcBef>
                <a:spcPts val="1200"/>
              </a:spcBef>
              <a:spcAft>
                <a:spcPts val="1200"/>
              </a:spcAft>
            </a:pPr>
            <a:r>
              <a:rPr lang="en-US" altLang="en-US" sz="2100"/>
              <a:t>Financial forecasting is important because it sets sub-recipients up for success. Most stories of success begin with a well-laid plan. Don’t ignore the benefits of financial forecasting just because you’re too busy, it’s too complicated, or any other excuse. </a:t>
            </a:r>
          </a:p>
          <a:p>
            <a:pPr algn="just">
              <a:lnSpc>
                <a:spcPct val="100000"/>
              </a:lnSpc>
              <a:spcAft>
                <a:spcPts val="600"/>
              </a:spcAft>
            </a:pPr>
            <a:r>
              <a:rPr lang="en-US" sz="2100"/>
              <a:t>Financial forecasting and adherence to budgets result in more efficient operations and increase the probability of obtaining program results while still maintaining compliance and within the parameters of local and federal policies and regulations.  Efficient financial forecasting for grants begins at the pre-award stage and provides a framework for achieving the goals and objectives of the award and serves to effectively communicate the project’s framework consistently to all stakeholders involved in the process.  Financial forecasting should be an integral part of your fiscal and financial best practices.</a:t>
            </a:r>
          </a:p>
          <a:p>
            <a:pPr algn="just">
              <a:lnSpc>
                <a:spcPct val="100000"/>
              </a:lnSpc>
              <a:spcBef>
                <a:spcPts val="1200"/>
              </a:spcBef>
              <a:spcAft>
                <a:spcPts val="1200"/>
              </a:spcAft>
            </a:pPr>
            <a:r>
              <a:rPr lang="en-US" altLang="en-US" sz="2100"/>
              <a:t>Financial forecasting allows you to make more informed business decisions rooted in facts and data.</a:t>
            </a:r>
            <a:endParaRPr lang="en-US" sz="2100"/>
          </a:p>
          <a:p>
            <a:pPr marL="76200" indent="0" algn="just">
              <a:lnSpc>
                <a:spcPct val="100000"/>
              </a:lnSpc>
              <a:spcBef>
                <a:spcPts val="1200"/>
              </a:spcBef>
              <a:spcAft>
                <a:spcPts val="1200"/>
              </a:spcAft>
              <a:buNone/>
            </a:pPr>
            <a:br>
              <a:rPr lang="en-US" altLang="en-US" sz="2400"/>
            </a:br>
            <a:endParaRPr lang="en-US" altLang="en-US" sz="2400"/>
          </a:p>
          <a:p>
            <a:pPr marL="76200" indent="0">
              <a:buNone/>
            </a:pPr>
            <a:endParaRPr lang="en-US"/>
          </a:p>
        </p:txBody>
      </p:sp>
      <p:sp>
        <p:nvSpPr>
          <p:cNvPr id="3" name="Text Placeholder 2">
            <a:extLst>
              <a:ext uri="{FF2B5EF4-FFF2-40B4-BE49-F238E27FC236}">
                <a16:creationId xmlns:a16="http://schemas.microsoft.com/office/drawing/2014/main" id="{9AD87CDF-2E1E-BE02-AC5D-83F279593DA2}"/>
              </a:ext>
            </a:extLst>
          </p:cNvPr>
          <p:cNvSpPr>
            <a:spLocks noGrp="1"/>
          </p:cNvSpPr>
          <p:nvPr>
            <p:ph type="body" idx="2"/>
          </p:nvPr>
        </p:nvSpPr>
        <p:spPr>
          <a:xfrm>
            <a:off x="1144813" y="577902"/>
            <a:ext cx="10196804" cy="563563"/>
          </a:xfrm>
        </p:spPr>
        <p:txBody>
          <a:bodyPr/>
          <a:lstStyle/>
          <a:p>
            <a:r>
              <a:rPr lang="en-US" altLang="en-US" sz="3200" b="1"/>
              <a:t>Why is Financial Forecasting Important?</a:t>
            </a:r>
            <a:br>
              <a:rPr lang="en-US" altLang="en-US" sz="3200"/>
            </a:br>
            <a:endParaRPr lang="en-US"/>
          </a:p>
        </p:txBody>
      </p:sp>
    </p:spTree>
    <p:extLst>
      <p:ext uri="{BB962C8B-B14F-4D97-AF65-F5344CB8AC3E}">
        <p14:creationId xmlns:p14="http://schemas.microsoft.com/office/powerpoint/2010/main" val="3429144521"/>
      </p:ext>
    </p:extLst>
  </p:cSld>
  <p:clrMapOvr>
    <a:masterClrMapping/>
  </p:clrMapOvr>
</p:sld>
</file>

<file path=ppt/theme/theme1.xml><?xml version="1.0" encoding="utf-8"?>
<a:theme xmlns:a="http://schemas.openxmlformats.org/drawingml/2006/main" name="Office Theme">
  <a:themeElements>
    <a:clrScheme name="DC Health">
      <a:dk1>
        <a:srgbClr val="000000"/>
      </a:dk1>
      <a:lt1>
        <a:srgbClr val="FFFFFF"/>
      </a:lt1>
      <a:dk2>
        <a:srgbClr val="BD1F24"/>
      </a:dk2>
      <a:lt2>
        <a:srgbClr val="55595C"/>
      </a:lt2>
      <a:accent1>
        <a:srgbClr val="791214"/>
      </a:accent1>
      <a:accent2>
        <a:srgbClr val="002A3A"/>
      </a:accent2>
      <a:accent3>
        <a:srgbClr val="378FAC"/>
      </a:accent3>
      <a:accent4>
        <a:srgbClr val="708A41"/>
      </a:accent4>
      <a:accent5>
        <a:srgbClr val="D8AA28"/>
      </a:accent5>
      <a:accent6>
        <a:srgbClr val="8C888B"/>
      </a:accent6>
      <a:hlink>
        <a:srgbClr val="ABA7AB"/>
      </a:hlink>
      <a:folHlink>
        <a:srgbClr val="E5E6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38ECC8355F714ABEA33CEDF38AC33B" ma:contentTypeVersion="8" ma:contentTypeDescription="Create a new document." ma:contentTypeScope="" ma:versionID="9883b3d63c80d3de9c68cd396b2c49d6">
  <xsd:schema xmlns:xsd="http://www.w3.org/2001/XMLSchema" xmlns:xs="http://www.w3.org/2001/XMLSchema" xmlns:p="http://schemas.microsoft.com/office/2006/metadata/properties" xmlns:ns2="69b62eea-e7e9-49e6-8033-deea0fd7e7e3" xmlns:ns3="af480c1a-730a-4b73-9846-24acce823d04" targetNamespace="http://schemas.microsoft.com/office/2006/metadata/properties" ma:root="true" ma:fieldsID="cb0196746cbd591f0539adb5cb6da908" ns2:_="" ns3:_="">
    <xsd:import namespace="69b62eea-e7e9-49e6-8033-deea0fd7e7e3"/>
    <xsd:import namespace="af480c1a-730a-4b73-9846-24acce823d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62eea-e7e9-49e6-8033-deea0fd7e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480c1a-730a-4b73-9846-24acce823d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C5E61-E508-4357-9801-DE4A6FC07A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184F195-19CD-4A26-BE0F-FB98886F7141}">
  <ds:schemaRefs>
    <ds:schemaRef ds:uri="69b62eea-e7e9-49e6-8033-deea0fd7e7e3"/>
    <ds:schemaRef ds:uri="af480c1a-730a-4b73-9846-24acce823d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ED50F2-A71D-4A11-80D1-27BE25C44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7</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Butenschoen</dc:creator>
  <cp:revision>2</cp:revision>
  <dcterms:created xsi:type="dcterms:W3CDTF">2022-05-11T19:34:32Z</dcterms:created>
  <dcterms:modified xsi:type="dcterms:W3CDTF">2023-02-03T08:50:01Z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0x0101009C38ECC8355F714ABEA33CEDF38AC33B</vt:lpwstr>
  </property>
</Properties>
</file>