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4"/>
    <p:sldMasterId id="2147483732" r:id="rId5"/>
  </p:sldMasterIdLst>
  <p:notesMasterIdLst>
    <p:notesMasterId r:id="rId16"/>
  </p:notesMasterIdLst>
  <p:sldIdLst>
    <p:sldId id="294" r:id="rId6"/>
    <p:sldId id="268" r:id="rId7"/>
    <p:sldId id="459" r:id="rId8"/>
    <p:sldId id="460" r:id="rId9"/>
    <p:sldId id="457" r:id="rId10"/>
    <p:sldId id="461" r:id="rId11"/>
    <p:sldId id="458" r:id="rId12"/>
    <p:sldId id="462" r:id="rId13"/>
    <p:sldId id="463" r:id="rId14"/>
    <p:sldId id="4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1214"/>
    <a:srgbClr val="55595D"/>
    <a:srgbClr val="002B3A"/>
    <a:srgbClr val="BD1E24"/>
    <a:srgbClr val="7474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27"/>
  </p:normalViewPr>
  <p:slideViewPr>
    <p:cSldViewPr snapToGrid="0" snapToObjects="1">
      <p:cViewPr varScale="1">
        <p:scale>
          <a:sx n="79" d="100"/>
          <a:sy n="79" d="100"/>
        </p:scale>
        <p:origin x="69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F13BC-0E80-FD40-8D0A-CDE9607CD7C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716EE-8306-1C49-AE04-BF3D314C8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1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ront 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F0DDDD-2BF6-6C4A-B765-A7FFC37D2CE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659789" y="6281703"/>
            <a:ext cx="6256472" cy="338602"/>
          </a:xfrm>
          <a:prstGeom prst="rect">
            <a:avLst/>
          </a:prstGeom>
        </p:spPr>
        <p:txBody>
          <a:bodyPr/>
          <a:lstStyle>
            <a:lvl1pPr algn="l">
              <a:defRPr lang="en-US" sz="900" b="0" i="1" smtClean="0">
                <a:solidFill>
                  <a:srgbClr val="55595D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Copyright 2023 DC Health | Government of the District of Columbia</a:t>
            </a:r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5CB9F2-B9FE-5D4E-A023-27ACF14415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60376" y="3299280"/>
            <a:ext cx="8869680" cy="563563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3200" b="1">
                <a:solidFill>
                  <a:srgbClr val="002B3A"/>
                </a:solidFill>
              </a:defRPr>
            </a:lvl1pPr>
          </a:lstStyle>
          <a:p>
            <a:pPr lvl="0"/>
            <a:r>
              <a:rPr lang="en-US"/>
              <a:t>INSERT TITLE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3C122FB5-D7FE-7945-9DED-2A15D0C350A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790" y="4129543"/>
            <a:ext cx="8869680" cy="333375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2400">
                <a:solidFill>
                  <a:srgbClr val="55595D"/>
                </a:solidFill>
              </a:defRPr>
            </a:lvl1pPr>
          </a:lstStyle>
          <a:p>
            <a:pPr lvl="0"/>
            <a:r>
              <a:rPr lang="en-US"/>
              <a:t>Insert Subtitle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9DA7EAF2-9E1C-5E49-808A-B351B9D2BE4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9791" y="4674488"/>
            <a:ext cx="8869679" cy="333375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1800">
                <a:solidFill>
                  <a:srgbClr val="55595D"/>
                </a:solidFill>
              </a:defRPr>
            </a:lvl1pPr>
          </a:lstStyle>
          <a:p>
            <a:pPr lvl="0"/>
            <a:r>
              <a:rPr lang="en-US"/>
              <a:t>Insert Presenter | Insert Date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FC3F7493-3441-8549-A8C9-EC77E76884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9790" y="3926343"/>
            <a:ext cx="8869680" cy="45719"/>
          </a:xfrm>
          <a:prstGeom prst="rect">
            <a:avLst/>
          </a:prstGeom>
          <a:solidFill>
            <a:srgbClr val="791214"/>
          </a:solidFill>
        </p:spPr>
        <p:txBody>
          <a:bodyPr/>
          <a:lstStyle>
            <a:lvl1pPr>
              <a:buNone/>
              <a:defRPr sz="24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C66D31CF-CB31-2A4B-8ED6-91F3BBE9B7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073" y="283875"/>
            <a:ext cx="2444365" cy="56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20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5D07A2B-DC21-E94C-A3E4-C9F19ED7E2A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6428203" y="6396386"/>
            <a:ext cx="4975321" cy="338602"/>
          </a:xfrm>
          <a:prstGeom prst="rect">
            <a:avLst/>
          </a:prstGeom>
        </p:spPr>
        <p:txBody>
          <a:bodyPr/>
          <a:lstStyle>
            <a:lvl1pPr algn="r">
              <a:defRPr lang="en-US" sz="900" b="0" i="1" smtClean="0">
                <a:solidFill>
                  <a:srgbClr val="747476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Copyright 2023 DC Health | Government of the District of Columbia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29BD921-9CBA-3C48-8EE6-F467A320FA4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39547" y="6323739"/>
            <a:ext cx="690880" cy="36512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rgbClr val="74747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7F4E9268-1612-8141-A5F6-8C1073305412}" type="slidenum">
              <a:rPr lang="en-US" smtClean="0"/>
              <a:pPr/>
              <a:t>‹#›</a:t>
            </a:fld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359D89A-158B-0849-8F08-B83F627DC38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827201" y="1335371"/>
            <a:ext cx="9514416" cy="4487862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791214"/>
              </a:buClr>
              <a:defRPr sz="2400" b="0" i="0">
                <a:solidFill>
                  <a:srgbClr val="55595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buFont typeface="Monaco" pitchFamily="2" charset="77"/>
              <a:buChar char="⎼"/>
              <a:defRPr sz="1800" b="0" i="0">
                <a:solidFill>
                  <a:srgbClr val="55595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 sz="1600" b="0" i="0">
                <a:solidFill>
                  <a:srgbClr val="55595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solidFill>
                  <a:srgbClr val="55595D"/>
                </a:solidFill>
              </a:defRPr>
            </a:lvl4pPr>
            <a:lvl5pPr>
              <a:defRPr>
                <a:solidFill>
                  <a:srgbClr val="55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5E85BA74-E469-334B-8BFC-1323569FC9D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27201" y="577902"/>
            <a:ext cx="9514416" cy="563563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3200" b="1">
                <a:solidFill>
                  <a:srgbClr val="002B3A"/>
                </a:solidFill>
              </a:defRPr>
            </a:lvl1pPr>
          </a:lstStyle>
          <a:p>
            <a:pPr lvl="0"/>
            <a:r>
              <a:rPr lang="en-US" dirty="0"/>
              <a:t>INSERT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357AFA-52A1-B94F-8371-DB6BE87D2AD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827201" y="6191146"/>
            <a:ext cx="1694871" cy="390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479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/ Sub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BA68588-9A59-B341-8095-A3DC9375EDE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39547" y="6323739"/>
            <a:ext cx="690880" cy="36512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rgbClr val="74747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7F4E9268-1612-8141-A5F6-8C1073305412}" type="slidenum">
              <a:rPr lang="en-US" smtClean="0"/>
              <a:pPr/>
              <a:t>‹#›</a:t>
            </a:fld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D0BCE1AE-6A59-3E45-B4D1-669E3F7BD6C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827201" y="1835876"/>
            <a:ext cx="9514416" cy="385457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791214"/>
              </a:buClr>
              <a:defRPr sz="2400" b="0" i="0">
                <a:solidFill>
                  <a:srgbClr val="55595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buFont typeface="Monaco" pitchFamily="2" charset="77"/>
              <a:buChar char="⎼"/>
              <a:defRPr sz="1800" b="0" i="0">
                <a:solidFill>
                  <a:srgbClr val="55595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 sz="1600" b="0" i="0">
                <a:solidFill>
                  <a:srgbClr val="55595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solidFill>
                  <a:srgbClr val="55595D"/>
                </a:solidFill>
              </a:defRPr>
            </a:lvl4pPr>
            <a:lvl5pPr>
              <a:defRPr>
                <a:solidFill>
                  <a:srgbClr val="55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4F1B4F1-7590-8F4D-A1F3-07529DE10BF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27202" y="577902"/>
            <a:ext cx="9514413" cy="563563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3200" b="1">
                <a:solidFill>
                  <a:srgbClr val="002B3A"/>
                </a:solidFill>
              </a:defRPr>
            </a:lvl1pPr>
          </a:lstStyle>
          <a:p>
            <a:pPr lvl="0"/>
            <a:r>
              <a:rPr lang="en-US" dirty="0"/>
              <a:t>INSERT TITLE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9C337A10-F398-2B41-89DA-BDCDEED544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27201" y="1225128"/>
            <a:ext cx="9514415" cy="333375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2400">
                <a:solidFill>
                  <a:srgbClr val="55595D"/>
                </a:solidFill>
              </a:defRPr>
            </a:lvl1pPr>
          </a:lstStyle>
          <a:p>
            <a:pPr lvl="0"/>
            <a:r>
              <a:rPr lang="en-US" dirty="0"/>
              <a:t>Insert Divider Subtitle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27A17B-E752-574C-B478-70A9D40A26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827201" y="6191146"/>
            <a:ext cx="1694871" cy="390761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261DABC-C431-1249-8044-E42A0826886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6428203" y="6396386"/>
            <a:ext cx="4975321" cy="338602"/>
          </a:xfrm>
          <a:prstGeom prst="rect">
            <a:avLst/>
          </a:prstGeom>
        </p:spPr>
        <p:txBody>
          <a:bodyPr/>
          <a:lstStyle>
            <a:lvl1pPr algn="r">
              <a:defRPr lang="en-US" sz="900" b="0" i="1" smtClean="0">
                <a:solidFill>
                  <a:srgbClr val="747476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Copyright 2023 DC Health | Government of the District of Columbia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96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_Gre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8A7EE-5A71-7A49-B393-37FB3040EE2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6428203" y="6407019"/>
            <a:ext cx="4975321" cy="338602"/>
          </a:xfrm>
          <a:prstGeom prst="rect">
            <a:avLst/>
          </a:prstGeom>
        </p:spPr>
        <p:txBody>
          <a:bodyPr/>
          <a:lstStyle>
            <a:lvl1pPr algn="r">
              <a:defRPr lang="en-US" sz="900" b="0" i="1" smtClean="0">
                <a:solidFill>
                  <a:srgbClr val="747476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Copyright 2023 DC Health | Government of the District of Columbia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531A3-4352-5748-B4D1-F805AE1B924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39547" y="6323739"/>
            <a:ext cx="690880" cy="36512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rgbClr val="74747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7F4E9268-1612-8141-A5F6-8C1073305412}" type="slidenum">
              <a:rPr lang="en-US" smtClean="0"/>
              <a:pPr/>
              <a:t>‹#›</a:t>
            </a:fld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4F036B-F0C4-FA43-8171-421C7324E8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84905" y="6191146"/>
            <a:ext cx="1694871" cy="390762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2A836F9-F470-984A-B7F3-A605A121BE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60523" y="2609851"/>
            <a:ext cx="6035040" cy="563563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3200" b="1">
                <a:solidFill>
                  <a:srgbClr val="002B3A"/>
                </a:solidFill>
              </a:defRPr>
            </a:lvl1pPr>
          </a:lstStyle>
          <a:p>
            <a:pPr lvl="0"/>
            <a:r>
              <a:rPr lang="en-US" dirty="0"/>
              <a:t>INSERT DIVIDER TITLE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B217580-8BBF-BC40-A74B-1F54F8C8B15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932" y="3440114"/>
            <a:ext cx="6035040" cy="333375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2400">
                <a:solidFill>
                  <a:srgbClr val="55595D"/>
                </a:solidFill>
              </a:defRPr>
            </a:lvl1pPr>
          </a:lstStyle>
          <a:p>
            <a:pPr lvl="0"/>
            <a:r>
              <a:rPr lang="en-US" dirty="0"/>
              <a:t>Insert Divider Subtitle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A3CDDEAF-2A3A-584E-98F4-3D6140E7AA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59935" y="3236914"/>
            <a:ext cx="6035040" cy="45719"/>
          </a:xfrm>
          <a:prstGeom prst="rect">
            <a:avLst/>
          </a:prstGeom>
          <a:solidFill>
            <a:srgbClr val="791214"/>
          </a:solidFill>
        </p:spPr>
        <p:txBody>
          <a:bodyPr/>
          <a:lstStyle>
            <a:lvl1pPr>
              <a:buNone/>
              <a:defRPr sz="24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8513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llout_Gre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750384D-F384-9845-AE73-9BF30876CF8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39547" y="6270574"/>
            <a:ext cx="690880" cy="36512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7F4E9268-1612-8141-A5F6-8C1073305412}" type="slidenum">
              <a:rPr lang="en-US" smtClean="0"/>
              <a:pPr/>
              <a:t>‹#›</a:t>
            </a:fld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9FA445DB-3597-F844-9167-35F2A7C08F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39176" y="1304925"/>
            <a:ext cx="5120640" cy="909527"/>
          </a:xfrm>
          <a:prstGeom prst="rect">
            <a:avLst/>
          </a:prstGeom>
        </p:spPr>
        <p:txBody>
          <a:bodyPr/>
          <a:lstStyle>
            <a:lvl1pPr marL="7938" indent="-7938" algn="ctr">
              <a:buNone/>
              <a:tabLst/>
              <a:defRPr sz="3200" b="1">
                <a:solidFill>
                  <a:srgbClr val="791214"/>
                </a:solidFill>
              </a:defRPr>
            </a:lvl1pPr>
          </a:lstStyle>
          <a:p>
            <a:pPr lvl="0"/>
            <a:r>
              <a:rPr lang="en-US" dirty="0"/>
              <a:t>INSERT CALLOUT/</a:t>
            </a:r>
            <a:br>
              <a:rPr lang="en-US" dirty="0"/>
            </a:br>
            <a:r>
              <a:rPr lang="en-US" dirty="0"/>
              <a:t>QUOTE TEXT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8F67B4A1-4E92-AC4F-878D-B50F5D1127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5400000">
            <a:off x="3437860" y="1717015"/>
            <a:ext cx="1828800" cy="85344"/>
          </a:xfrm>
          <a:prstGeom prst="rect">
            <a:avLst/>
          </a:prstGeom>
          <a:solidFill>
            <a:srgbClr val="791214"/>
          </a:solidFill>
        </p:spPr>
        <p:txBody>
          <a:bodyPr/>
          <a:lstStyle>
            <a:lvl1pPr>
              <a:buNone/>
              <a:defRPr sz="24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06CE269B-6E0D-1F48-8C54-97D99D773C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rot="5400000">
            <a:off x="9732333" y="1717015"/>
            <a:ext cx="1828800" cy="85344"/>
          </a:xfrm>
          <a:prstGeom prst="rect">
            <a:avLst/>
          </a:prstGeom>
          <a:solidFill>
            <a:srgbClr val="791214"/>
          </a:solidFill>
        </p:spPr>
        <p:txBody>
          <a:bodyPr/>
          <a:lstStyle>
            <a:lvl1pPr>
              <a:buNone/>
              <a:defRPr sz="24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F994E1-6DCE-3248-AA7C-411E18EB55B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84905" y="6191146"/>
            <a:ext cx="1694871" cy="390762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6F28170-32A6-8942-BBFC-4DAB21FED75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6262926" y="6357438"/>
            <a:ext cx="4975321" cy="338602"/>
          </a:xfrm>
          <a:prstGeom prst="rect">
            <a:avLst/>
          </a:prstGeom>
        </p:spPr>
        <p:txBody>
          <a:bodyPr/>
          <a:lstStyle>
            <a:lvl1pPr algn="r">
              <a:defRPr lang="en-US" sz="900" b="0" i="1" smtClean="0">
                <a:solidFill>
                  <a:schemeClr val="bg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algn="r"/>
            <a:r>
              <a:rPr lang="en-US"/>
              <a:t>Copyright 2023 DC Health | Government of the District of Columbia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942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ont 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F0DDDD-2BF6-6C4A-B765-A7FFC37D2CE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659789" y="6281703"/>
            <a:ext cx="6256472" cy="338602"/>
          </a:xfrm>
          <a:prstGeom prst="rect">
            <a:avLst/>
          </a:prstGeom>
        </p:spPr>
        <p:txBody>
          <a:bodyPr/>
          <a:lstStyle>
            <a:lvl1pPr algn="l">
              <a:defRPr lang="en-US" sz="900" b="0" i="1" smtClean="0">
                <a:solidFill>
                  <a:srgbClr val="55595D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Copyright 2023 DC Health | Government of the District of Columbia</a:t>
            </a:r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AF5CB9F2-B9FE-5D4E-A023-27ACF144152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60376" y="3299280"/>
            <a:ext cx="8869680" cy="563563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3200" b="1">
                <a:solidFill>
                  <a:srgbClr val="002B3A"/>
                </a:solidFill>
              </a:defRPr>
            </a:lvl1pPr>
          </a:lstStyle>
          <a:p>
            <a:pPr lvl="0"/>
            <a:r>
              <a:rPr lang="en-US"/>
              <a:t>INSERT TITLE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3C122FB5-D7FE-7945-9DED-2A15D0C350A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790" y="4129543"/>
            <a:ext cx="8869680" cy="333375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2400">
                <a:solidFill>
                  <a:srgbClr val="55595D"/>
                </a:solidFill>
              </a:defRPr>
            </a:lvl1pPr>
          </a:lstStyle>
          <a:p>
            <a:pPr lvl="0"/>
            <a:r>
              <a:rPr lang="en-US"/>
              <a:t>Insert Subtitle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9DA7EAF2-9E1C-5E49-808A-B351B9D2BE4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59791" y="4674488"/>
            <a:ext cx="8869679" cy="333375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1800">
                <a:solidFill>
                  <a:srgbClr val="55595D"/>
                </a:solidFill>
              </a:defRPr>
            </a:lvl1pPr>
          </a:lstStyle>
          <a:p>
            <a:pPr lvl="0"/>
            <a:r>
              <a:rPr lang="en-US"/>
              <a:t>Insert Presenter | Insert Date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FC3F7493-3441-8549-A8C9-EC77E76884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9790" y="3926343"/>
            <a:ext cx="8869680" cy="45719"/>
          </a:xfrm>
          <a:prstGeom prst="rect">
            <a:avLst/>
          </a:prstGeom>
          <a:solidFill>
            <a:srgbClr val="791214"/>
          </a:solidFill>
        </p:spPr>
        <p:txBody>
          <a:bodyPr/>
          <a:lstStyle>
            <a:lvl1pPr>
              <a:buNone/>
              <a:defRPr sz="24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C66D31CF-CB31-2A4B-8ED6-91F3BBE9B7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4073" y="283875"/>
            <a:ext cx="2444365" cy="56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254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_Gre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8A7EE-5A71-7A49-B393-37FB3040EE2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6428203" y="6407019"/>
            <a:ext cx="4975321" cy="338602"/>
          </a:xfrm>
          <a:prstGeom prst="rect">
            <a:avLst/>
          </a:prstGeom>
        </p:spPr>
        <p:txBody>
          <a:bodyPr/>
          <a:lstStyle>
            <a:lvl1pPr algn="r">
              <a:defRPr lang="en-US" sz="900" b="0" i="1" smtClean="0">
                <a:solidFill>
                  <a:srgbClr val="747476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Copyright 2023 DC Health | Government of the District of Columbia</a:t>
            </a:r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531A3-4352-5748-B4D1-F805AE1B924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39547" y="6323739"/>
            <a:ext cx="690880" cy="36512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rgbClr val="74747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7F4E9268-1612-8141-A5F6-8C1073305412}" type="slidenum">
              <a:rPr lang="en-US" smtClean="0"/>
              <a:pPr/>
              <a:t>‹#›</a:t>
            </a:fld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4F036B-F0C4-FA43-8171-421C7324E8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84905" y="6191146"/>
            <a:ext cx="1694871" cy="390762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2A836F9-F470-984A-B7F3-A605A121BE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60523" y="2609851"/>
            <a:ext cx="6035040" cy="563563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3200" b="1">
                <a:solidFill>
                  <a:srgbClr val="002B3A"/>
                </a:solidFill>
              </a:defRPr>
            </a:lvl1pPr>
          </a:lstStyle>
          <a:p>
            <a:pPr lvl="0"/>
            <a:r>
              <a:rPr lang="en-US"/>
              <a:t>INSERT DIVIDER TITLE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B217580-8BBF-BC40-A74B-1F54F8C8B15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932" y="3440114"/>
            <a:ext cx="6035040" cy="333375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2400">
                <a:solidFill>
                  <a:srgbClr val="55595D"/>
                </a:solidFill>
              </a:defRPr>
            </a:lvl1pPr>
          </a:lstStyle>
          <a:p>
            <a:pPr lvl="0"/>
            <a:r>
              <a:rPr lang="en-US"/>
              <a:t>Insert Divider Subtitle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A3CDDEAF-2A3A-584E-98F4-3D6140E7AA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59935" y="3236914"/>
            <a:ext cx="6035040" cy="45719"/>
          </a:xfrm>
          <a:prstGeom prst="rect">
            <a:avLst/>
          </a:prstGeom>
          <a:solidFill>
            <a:srgbClr val="791214"/>
          </a:solidFill>
        </p:spPr>
        <p:txBody>
          <a:bodyPr/>
          <a:lstStyle>
            <a:lvl1pPr>
              <a:buNone/>
              <a:defRPr sz="24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07055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_Gre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750384D-F384-9845-AE73-9BF30876CF8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39547" y="6270574"/>
            <a:ext cx="690880" cy="36512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7F4E9268-1612-8141-A5F6-8C1073305412}" type="slidenum">
              <a:rPr lang="en-US" smtClean="0"/>
              <a:pPr/>
              <a:t>‹#›</a:t>
            </a:fld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9FA445DB-3597-F844-9167-35F2A7C08F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39176" y="1304925"/>
            <a:ext cx="5120640" cy="909527"/>
          </a:xfrm>
          <a:prstGeom prst="rect">
            <a:avLst/>
          </a:prstGeom>
        </p:spPr>
        <p:txBody>
          <a:bodyPr/>
          <a:lstStyle>
            <a:lvl1pPr marL="7938" indent="-7938" algn="ctr">
              <a:buNone/>
              <a:tabLst/>
              <a:defRPr sz="3200" b="1">
                <a:solidFill>
                  <a:srgbClr val="791214"/>
                </a:solidFill>
              </a:defRPr>
            </a:lvl1pPr>
          </a:lstStyle>
          <a:p>
            <a:pPr lvl="0"/>
            <a:r>
              <a:rPr lang="en-US"/>
              <a:t>INSERT CALLOUT/</a:t>
            </a:r>
            <a:br>
              <a:rPr lang="en-US"/>
            </a:br>
            <a:r>
              <a:rPr lang="en-US"/>
              <a:t>QUOTE TEXT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8F67B4A1-4E92-AC4F-878D-B50F5D1127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5400000">
            <a:off x="3437860" y="1717015"/>
            <a:ext cx="1828800" cy="85344"/>
          </a:xfrm>
          <a:prstGeom prst="rect">
            <a:avLst/>
          </a:prstGeom>
          <a:solidFill>
            <a:srgbClr val="791214"/>
          </a:solidFill>
        </p:spPr>
        <p:txBody>
          <a:bodyPr/>
          <a:lstStyle>
            <a:lvl1pPr>
              <a:buNone/>
              <a:defRPr sz="24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06CE269B-6E0D-1F48-8C54-97D99D773C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rot="5400000">
            <a:off x="9732333" y="1717015"/>
            <a:ext cx="1828800" cy="85344"/>
          </a:xfrm>
          <a:prstGeom prst="rect">
            <a:avLst/>
          </a:prstGeom>
          <a:solidFill>
            <a:srgbClr val="791214"/>
          </a:solidFill>
        </p:spPr>
        <p:txBody>
          <a:bodyPr/>
          <a:lstStyle>
            <a:lvl1pPr>
              <a:buNone/>
              <a:defRPr sz="24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F994E1-6DCE-3248-AA7C-411E18EB55B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84905" y="6191146"/>
            <a:ext cx="1694871" cy="390762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6F28170-32A6-8942-BBFC-4DAB21FED75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6262926" y="6357438"/>
            <a:ext cx="4975321" cy="338602"/>
          </a:xfrm>
          <a:prstGeom prst="rect">
            <a:avLst/>
          </a:prstGeom>
        </p:spPr>
        <p:txBody>
          <a:bodyPr/>
          <a:lstStyle>
            <a:lvl1pPr algn="r">
              <a:defRPr lang="en-US" sz="900" b="0" i="1" smtClean="0">
                <a:solidFill>
                  <a:schemeClr val="bg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algn="r"/>
            <a:r>
              <a:rPr lang="en-US"/>
              <a:t>Copyright 2023 DC Health | Government of the District of Columbia</a:t>
            </a:r>
          </a:p>
        </p:txBody>
      </p:sp>
    </p:spTree>
    <p:extLst>
      <p:ext uri="{BB962C8B-B14F-4D97-AF65-F5344CB8AC3E}">
        <p14:creationId xmlns:p14="http://schemas.microsoft.com/office/powerpoint/2010/main" val="151983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5D07A2B-DC21-E94C-A3E4-C9F19ED7E2A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6428203" y="6396386"/>
            <a:ext cx="4975321" cy="338602"/>
          </a:xfrm>
          <a:prstGeom prst="rect">
            <a:avLst/>
          </a:prstGeom>
        </p:spPr>
        <p:txBody>
          <a:bodyPr/>
          <a:lstStyle>
            <a:lvl1pPr algn="r">
              <a:defRPr lang="en-US" sz="900" b="0" i="1" smtClean="0">
                <a:solidFill>
                  <a:srgbClr val="747476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Copyright 2023 DC Health | Government of the District of Columbia</a:t>
            </a:r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29BD921-9CBA-3C48-8EE6-F467A320FA4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39547" y="6323739"/>
            <a:ext cx="690880" cy="36512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rgbClr val="74747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7F4E9268-1612-8141-A5F6-8C1073305412}" type="slidenum">
              <a:rPr lang="en-US" smtClean="0"/>
              <a:pPr/>
              <a:t>‹#›</a:t>
            </a:fld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359D89A-158B-0849-8F08-B83F627DC38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827201" y="1335371"/>
            <a:ext cx="9514416" cy="4487862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791214"/>
              </a:buClr>
              <a:defRPr sz="2400" b="0" i="0">
                <a:solidFill>
                  <a:srgbClr val="55595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buFont typeface="Monaco" pitchFamily="2" charset="77"/>
              <a:buChar char="⎼"/>
              <a:defRPr sz="1800" b="0" i="0">
                <a:solidFill>
                  <a:srgbClr val="55595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 sz="1600" b="0" i="0">
                <a:solidFill>
                  <a:srgbClr val="55595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solidFill>
                  <a:srgbClr val="55595D"/>
                </a:solidFill>
              </a:defRPr>
            </a:lvl4pPr>
            <a:lvl5pPr>
              <a:defRPr>
                <a:solidFill>
                  <a:srgbClr val="55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5E85BA74-E469-334B-8BFC-1323569FC9D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27201" y="577902"/>
            <a:ext cx="9514416" cy="563563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3200" b="1">
                <a:solidFill>
                  <a:srgbClr val="002B3A"/>
                </a:solidFill>
              </a:defRPr>
            </a:lvl1pPr>
          </a:lstStyle>
          <a:p>
            <a:pPr lvl="0"/>
            <a:r>
              <a:rPr lang="en-US"/>
              <a:t>INSERT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357AFA-52A1-B94F-8371-DB6BE87D2AD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827201" y="6191146"/>
            <a:ext cx="1694871" cy="390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5630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w/ Sub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BA68588-9A59-B341-8095-A3DC9375EDE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39547" y="6323739"/>
            <a:ext cx="690880" cy="36512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rgbClr val="74747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7F4E9268-1612-8141-A5F6-8C1073305412}" type="slidenum">
              <a:rPr lang="en-US" smtClean="0"/>
              <a:pPr/>
              <a:t>‹#›</a:t>
            </a:fld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D0BCE1AE-6A59-3E45-B4D1-669E3F7BD6C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827201" y="1835876"/>
            <a:ext cx="9514416" cy="385457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791214"/>
              </a:buClr>
              <a:defRPr sz="2400" b="0" i="0">
                <a:solidFill>
                  <a:srgbClr val="55595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buFont typeface="Monaco" pitchFamily="2" charset="77"/>
              <a:buChar char="⎼"/>
              <a:defRPr sz="1800" b="0" i="0">
                <a:solidFill>
                  <a:srgbClr val="55595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 sz="1600" b="0" i="0">
                <a:solidFill>
                  <a:srgbClr val="55595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solidFill>
                  <a:srgbClr val="55595D"/>
                </a:solidFill>
              </a:defRPr>
            </a:lvl4pPr>
            <a:lvl5pPr>
              <a:defRPr>
                <a:solidFill>
                  <a:srgbClr val="55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4F1B4F1-7590-8F4D-A1F3-07529DE10BF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27202" y="577902"/>
            <a:ext cx="9514413" cy="563563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3200" b="1">
                <a:solidFill>
                  <a:srgbClr val="002B3A"/>
                </a:solidFill>
              </a:defRPr>
            </a:lvl1pPr>
          </a:lstStyle>
          <a:p>
            <a:pPr lvl="0"/>
            <a:r>
              <a:rPr lang="en-US"/>
              <a:t>INSERT TITLE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9C337A10-F398-2B41-89DA-BDCDEED544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27201" y="1225128"/>
            <a:ext cx="9514415" cy="333375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2400">
                <a:solidFill>
                  <a:srgbClr val="55595D"/>
                </a:solidFill>
              </a:defRPr>
            </a:lvl1pPr>
          </a:lstStyle>
          <a:p>
            <a:pPr lvl="0"/>
            <a:r>
              <a:rPr lang="en-US"/>
              <a:t>Insert Divider Subtitle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27A17B-E752-574C-B478-70A9D40A26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827201" y="6191146"/>
            <a:ext cx="1694871" cy="390761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261DABC-C431-1249-8044-E42A0826886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6428203" y="6396386"/>
            <a:ext cx="4975321" cy="338602"/>
          </a:xfrm>
          <a:prstGeom prst="rect">
            <a:avLst/>
          </a:prstGeom>
        </p:spPr>
        <p:txBody>
          <a:bodyPr/>
          <a:lstStyle>
            <a:lvl1pPr algn="r">
              <a:defRPr lang="en-US" sz="900" b="0" i="1" smtClean="0">
                <a:solidFill>
                  <a:srgbClr val="747476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Copyright 2023 DC Health | Government of the District of Columbia</a:t>
            </a:r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083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6950744-0650-7048-8496-79986345E39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39547" y="6323739"/>
            <a:ext cx="690880" cy="36512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rgbClr val="74747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7F4E9268-1612-8141-A5F6-8C1073305412}" type="slidenum">
              <a:rPr lang="en-US" smtClean="0"/>
              <a:pPr/>
              <a:t>‹#›</a:t>
            </a:fld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Content Placeholder 10">
            <a:extLst>
              <a:ext uri="{FF2B5EF4-FFF2-40B4-BE49-F238E27FC236}">
                <a16:creationId xmlns:a16="http://schemas.microsoft.com/office/drawing/2014/main" id="{D4090AB2-7F98-C14D-852B-2E11048610B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34069" y="1835876"/>
            <a:ext cx="10352491" cy="385457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791214"/>
              </a:buClr>
              <a:defRPr sz="2400" b="0" i="0">
                <a:solidFill>
                  <a:srgbClr val="55595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buFont typeface="Monaco" pitchFamily="2" charset="77"/>
              <a:buChar char="⎼"/>
              <a:defRPr sz="1800" b="0" i="0">
                <a:solidFill>
                  <a:srgbClr val="55595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 sz="1600" b="0" i="0">
                <a:solidFill>
                  <a:srgbClr val="55595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solidFill>
                  <a:srgbClr val="55595D"/>
                </a:solidFill>
              </a:defRPr>
            </a:lvl4pPr>
            <a:lvl5pPr>
              <a:defRPr>
                <a:solidFill>
                  <a:srgbClr val="55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91810DF-7B96-FD43-A447-4B3BFB0769C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34069" y="577902"/>
            <a:ext cx="10352491" cy="563563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3200" b="1">
                <a:solidFill>
                  <a:srgbClr val="002B3A"/>
                </a:solidFill>
              </a:defRPr>
            </a:lvl1pPr>
          </a:lstStyle>
          <a:p>
            <a:pPr lvl="0"/>
            <a:r>
              <a:rPr lang="en-US"/>
              <a:t>INSERT TITLE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FB250E82-A18F-8040-AC7C-758D6E00039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4069" y="1225128"/>
            <a:ext cx="10352491" cy="333375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2400">
                <a:solidFill>
                  <a:srgbClr val="55595D"/>
                </a:solidFill>
              </a:defRPr>
            </a:lvl1pPr>
          </a:lstStyle>
          <a:p>
            <a:pPr lvl="0"/>
            <a:r>
              <a:rPr lang="en-US"/>
              <a:t>Insert Divider Subtitle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46CB27-D9A1-0245-B74D-BB40184BB8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34069" y="6191146"/>
            <a:ext cx="1694871" cy="390761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31DAE09-7B42-E049-9607-4A9BC95CA4B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6428203" y="6396386"/>
            <a:ext cx="4975321" cy="338602"/>
          </a:xfrm>
          <a:prstGeom prst="rect">
            <a:avLst/>
          </a:prstGeom>
        </p:spPr>
        <p:txBody>
          <a:bodyPr/>
          <a:lstStyle>
            <a:lvl1pPr algn="r">
              <a:defRPr lang="en-US" sz="900" b="0" i="1" smtClean="0">
                <a:solidFill>
                  <a:srgbClr val="747476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Copyright 2023 DC Health | Government of the District of Columbia</a:t>
            </a:r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73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_Gre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8A7EE-5A71-7A49-B393-37FB3040EE2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6428203" y="6407019"/>
            <a:ext cx="4975321" cy="338602"/>
          </a:xfrm>
          <a:prstGeom prst="rect">
            <a:avLst/>
          </a:prstGeom>
        </p:spPr>
        <p:txBody>
          <a:bodyPr/>
          <a:lstStyle>
            <a:lvl1pPr algn="r">
              <a:defRPr lang="en-US" sz="900" b="0" i="1" smtClean="0">
                <a:solidFill>
                  <a:srgbClr val="747476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Copyright 2023 DC Health | Government of the District of Columbia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531A3-4352-5748-B4D1-F805AE1B924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39547" y="6323739"/>
            <a:ext cx="690880" cy="36512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rgbClr val="74747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7F4E9268-1612-8141-A5F6-8C1073305412}" type="slidenum">
              <a:rPr lang="en-US" smtClean="0"/>
              <a:pPr/>
              <a:t>‹#›</a:t>
            </a:fld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4F036B-F0C4-FA43-8171-421C7324E8E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84905" y="6191146"/>
            <a:ext cx="1694871" cy="390762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2A836F9-F470-984A-B7F3-A605A121BE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60523" y="2609851"/>
            <a:ext cx="6035040" cy="563563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3200" b="1">
                <a:solidFill>
                  <a:srgbClr val="002B3A"/>
                </a:solidFill>
              </a:defRPr>
            </a:lvl1pPr>
          </a:lstStyle>
          <a:p>
            <a:pPr lvl="0"/>
            <a:r>
              <a:rPr lang="en-US"/>
              <a:t>INSERT DIVIDER TITLE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B217580-8BBF-BC40-A74B-1F54F8C8B15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9932" y="3440114"/>
            <a:ext cx="6035040" cy="333375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2400">
                <a:solidFill>
                  <a:srgbClr val="55595D"/>
                </a:solidFill>
              </a:defRPr>
            </a:lvl1pPr>
          </a:lstStyle>
          <a:p>
            <a:pPr lvl="0"/>
            <a:r>
              <a:rPr lang="en-US"/>
              <a:t>Insert Divider Subtitle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A3CDDEAF-2A3A-584E-98F4-3D6140E7AA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59935" y="3236914"/>
            <a:ext cx="6035040" cy="45719"/>
          </a:xfrm>
          <a:prstGeom prst="rect">
            <a:avLst/>
          </a:prstGeom>
          <a:solidFill>
            <a:srgbClr val="791214"/>
          </a:solidFill>
        </p:spPr>
        <p:txBody>
          <a:bodyPr/>
          <a:lstStyle>
            <a:lvl1pPr>
              <a:buNone/>
              <a:defRPr sz="24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CC8FFDB-177E-499A-822F-1213325FD49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84905" y="6191146"/>
            <a:ext cx="1694871" cy="39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2529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4" descr="Health &amp;amp; Human Services Portal | Prince George&amp;#39;s County, M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186" y="5701031"/>
            <a:ext cx="1942271" cy="775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14" y="5565066"/>
            <a:ext cx="1390476" cy="10476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522" y="5467068"/>
            <a:ext cx="1005660" cy="10056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000" y="5301366"/>
            <a:ext cx="1331702" cy="13113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038" y="5701031"/>
            <a:ext cx="2341142" cy="5389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210" y="5467068"/>
            <a:ext cx="981075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20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ed and white sign&#10;&#10;Description automatically generated with low confidence">
            <a:extLst>
              <a:ext uri="{FF2B5EF4-FFF2-40B4-BE49-F238E27FC236}">
                <a16:creationId xmlns:a16="http://schemas.microsoft.com/office/drawing/2014/main" id="{D8C0D36A-8704-0049-A279-89917C938D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621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0EAE70E-C66F-694E-8FA0-A41D17FDB0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39547" y="6323739"/>
            <a:ext cx="690880" cy="36512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7F4E9268-1612-8141-A5F6-8C1073305412}" type="slidenum">
              <a:rPr lang="en-US" smtClean="0"/>
              <a:pPr/>
              <a:t>‹#›</a:t>
            </a:fld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0B46D6C-FB79-1749-B94C-2306C61FA2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84905" y="6191146"/>
            <a:ext cx="1694871" cy="390761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F1BB303-4FA2-DA4E-905C-7AB0D1D3536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7629875" y="6438918"/>
            <a:ext cx="3263621" cy="338602"/>
          </a:xfrm>
          <a:prstGeom prst="rect">
            <a:avLst/>
          </a:prstGeom>
        </p:spPr>
        <p:txBody>
          <a:bodyPr/>
          <a:lstStyle>
            <a:lvl1pPr algn="r">
              <a:defRPr lang="en-US" sz="900" b="0" i="1" smtClean="0">
                <a:solidFill>
                  <a:srgbClr val="747476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Copyright 2023 DC Health | Government of the District of Columbia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3651ECD-8B73-774A-9340-65EC54FADE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2" y="628650"/>
            <a:ext cx="5745012" cy="563563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2800" b="1">
                <a:solidFill>
                  <a:srgbClr val="002B3A"/>
                </a:solidFill>
              </a:defRPr>
            </a:lvl1pPr>
          </a:lstStyle>
          <a:p>
            <a:pPr lvl="0"/>
            <a:r>
              <a:rPr lang="en-US"/>
              <a:t>INSERT AGENDA TITLE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7EE6FB46-0AC9-2648-B0FB-4544715C10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2" y="1496867"/>
            <a:ext cx="5745012" cy="3906406"/>
          </a:xfrm>
          <a:prstGeom prst="rect">
            <a:avLst/>
          </a:prstGeom>
        </p:spPr>
        <p:txBody>
          <a:bodyPr/>
          <a:lstStyle>
            <a:lvl1pPr marL="349250" marR="0" indent="-349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91214"/>
              </a:buClr>
              <a:buSzPct val="100000"/>
              <a:buFont typeface=".Lucida Grande UI Regular"/>
              <a:buChar char="►"/>
              <a:tabLst/>
              <a:defRPr sz="2000" b="0">
                <a:solidFill>
                  <a:srgbClr val="55595D"/>
                </a:solidFill>
              </a:defRPr>
            </a:lvl1pPr>
          </a:lstStyle>
          <a:p>
            <a:pPr lvl="0"/>
            <a:r>
              <a:rPr lang="en-US"/>
              <a:t>Agenda Item 1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585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2023 DC Health | Government of the District of Columbia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94619-7BF1-45B0-B0E1-FEFE9EA5F8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185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llout_Gre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750384D-F384-9845-AE73-9BF30876CF8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39547" y="6270574"/>
            <a:ext cx="690880" cy="36512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7F4E9268-1612-8141-A5F6-8C1073305412}" type="slidenum">
              <a:rPr lang="en-US" smtClean="0"/>
              <a:pPr/>
              <a:t>‹#›</a:t>
            </a:fld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9FA445DB-3597-F844-9167-35F2A7C08F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39176" y="1304925"/>
            <a:ext cx="5120640" cy="909527"/>
          </a:xfrm>
          <a:prstGeom prst="rect">
            <a:avLst/>
          </a:prstGeom>
        </p:spPr>
        <p:txBody>
          <a:bodyPr/>
          <a:lstStyle>
            <a:lvl1pPr marL="7938" indent="-7938" algn="ctr">
              <a:buNone/>
              <a:tabLst/>
              <a:defRPr sz="3200" b="1">
                <a:solidFill>
                  <a:srgbClr val="791214"/>
                </a:solidFill>
              </a:defRPr>
            </a:lvl1pPr>
          </a:lstStyle>
          <a:p>
            <a:pPr lvl="0"/>
            <a:r>
              <a:rPr lang="en-US"/>
              <a:t>INSERT CALLOUT/</a:t>
            </a:r>
            <a:br>
              <a:rPr lang="en-US"/>
            </a:br>
            <a:r>
              <a:rPr lang="en-US"/>
              <a:t>QUOTE TEXT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8F67B4A1-4E92-AC4F-878D-B50F5D1127F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 rot="5400000">
            <a:off x="3437860" y="1717015"/>
            <a:ext cx="1828800" cy="85344"/>
          </a:xfrm>
          <a:prstGeom prst="rect">
            <a:avLst/>
          </a:prstGeom>
          <a:solidFill>
            <a:srgbClr val="791214"/>
          </a:solidFill>
        </p:spPr>
        <p:txBody>
          <a:bodyPr/>
          <a:lstStyle>
            <a:lvl1pPr>
              <a:buNone/>
              <a:defRPr sz="24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06CE269B-6E0D-1F48-8C54-97D99D773C7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rot="5400000">
            <a:off x="9732333" y="1717015"/>
            <a:ext cx="1828800" cy="85344"/>
          </a:xfrm>
          <a:prstGeom prst="rect">
            <a:avLst/>
          </a:prstGeom>
          <a:solidFill>
            <a:srgbClr val="791214"/>
          </a:solidFill>
        </p:spPr>
        <p:txBody>
          <a:bodyPr/>
          <a:lstStyle>
            <a:lvl1pPr>
              <a:buNone/>
              <a:defRPr sz="2400">
                <a:noFill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F994E1-6DCE-3248-AA7C-411E18EB55B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84905" y="6191146"/>
            <a:ext cx="1694871" cy="390762"/>
          </a:xfrm>
          <a:prstGeom prst="rect">
            <a:avLst/>
          </a:prstGeom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6F28170-32A6-8942-BBFC-4DAB21FED75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6262926" y="6357438"/>
            <a:ext cx="4975321" cy="338602"/>
          </a:xfrm>
          <a:prstGeom prst="rect">
            <a:avLst/>
          </a:prstGeom>
        </p:spPr>
        <p:txBody>
          <a:bodyPr/>
          <a:lstStyle>
            <a:lvl1pPr algn="r">
              <a:defRPr lang="en-US" sz="900" b="0" i="1" smtClean="0">
                <a:solidFill>
                  <a:schemeClr val="bg1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algn="r"/>
            <a:r>
              <a:rPr lang="en-US"/>
              <a:t>Copyright 2023 DC Health | Government of the District of Columbia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F8E4E3A-0A32-4A72-8DE9-CBD91D8684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84905" y="6191146"/>
            <a:ext cx="1694871" cy="39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076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/ Sub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BA68588-9A59-B341-8095-A3DC9375EDE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39547" y="6323739"/>
            <a:ext cx="690880" cy="36512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rgbClr val="74747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7F4E9268-1612-8141-A5F6-8C1073305412}" type="slidenum">
              <a:rPr lang="en-US" smtClean="0"/>
              <a:pPr/>
              <a:t>‹#›</a:t>
            </a:fld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Content Placeholder 10">
            <a:extLst>
              <a:ext uri="{FF2B5EF4-FFF2-40B4-BE49-F238E27FC236}">
                <a16:creationId xmlns:a16="http://schemas.microsoft.com/office/drawing/2014/main" id="{D0BCE1AE-6A59-3E45-B4D1-669E3F7BD6C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827201" y="1835876"/>
            <a:ext cx="9514416" cy="385457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791214"/>
              </a:buClr>
              <a:defRPr sz="2400" b="0" i="0">
                <a:solidFill>
                  <a:srgbClr val="55595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buFont typeface="Monaco" pitchFamily="2" charset="77"/>
              <a:buChar char="⎼"/>
              <a:defRPr sz="1800" b="0" i="0">
                <a:solidFill>
                  <a:srgbClr val="55595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 sz="1600" b="0" i="0">
                <a:solidFill>
                  <a:srgbClr val="55595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solidFill>
                  <a:srgbClr val="55595D"/>
                </a:solidFill>
              </a:defRPr>
            </a:lvl4pPr>
            <a:lvl5pPr>
              <a:defRPr>
                <a:solidFill>
                  <a:srgbClr val="55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54F1B4F1-7590-8F4D-A1F3-07529DE10BF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827202" y="577902"/>
            <a:ext cx="9514413" cy="563563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3200" b="1">
                <a:solidFill>
                  <a:srgbClr val="002B3A"/>
                </a:solidFill>
              </a:defRPr>
            </a:lvl1pPr>
          </a:lstStyle>
          <a:p>
            <a:pPr lvl="0"/>
            <a:r>
              <a:rPr lang="en-US"/>
              <a:t>INSERT TITLE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9C337A10-F398-2B41-89DA-BDCDEED5449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27201" y="1225128"/>
            <a:ext cx="9514415" cy="333375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2400">
                <a:solidFill>
                  <a:srgbClr val="55595D"/>
                </a:solidFill>
              </a:defRPr>
            </a:lvl1pPr>
          </a:lstStyle>
          <a:p>
            <a:pPr lvl="0"/>
            <a:r>
              <a:rPr lang="en-US"/>
              <a:t>Insert Divider Subtitle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27A17B-E752-574C-B478-70A9D40A261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827201" y="6191146"/>
            <a:ext cx="1694871" cy="390761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261DABC-C431-1249-8044-E42A0826886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6428203" y="6396386"/>
            <a:ext cx="4975321" cy="338602"/>
          </a:xfrm>
          <a:prstGeom prst="rect">
            <a:avLst/>
          </a:prstGeom>
        </p:spPr>
        <p:txBody>
          <a:bodyPr/>
          <a:lstStyle>
            <a:lvl1pPr algn="r">
              <a:defRPr lang="en-US" sz="900" b="0" i="1" smtClean="0">
                <a:solidFill>
                  <a:srgbClr val="747476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Copyright 2023 DC Health | Government of the District of Columbia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BC9F91A-D00A-4237-90AC-D5628A4276F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827201" y="6191146"/>
            <a:ext cx="1694871" cy="390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24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ull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6950744-0650-7048-8496-79986345E39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39547" y="6323739"/>
            <a:ext cx="690880" cy="36512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rgbClr val="74747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10">
            <a:extLst>
              <a:ext uri="{FF2B5EF4-FFF2-40B4-BE49-F238E27FC236}">
                <a16:creationId xmlns:a16="http://schemas.microsoft.com/office/drawing/2014/main" id="{D4090AB2-7F98-C14D-852B-2E11048610B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34069" y="1835876"/>
            <a:ext cx="10352491" cy="385457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buClr>
                <a:srgbClr val="791214"/>
              </a:buClr>
              <a:defRPr sz="2400" b="0" i="0">
                <a:solidFill>
                  <a:srgbClr val="55595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buFont typeface="Monaco" pitchFamily="2" charset="77"/>
              <a:buChar char="⎼"/>
              <a:defRPr sz="1800" b="0" i="0">
                <a:solidFill>
                  <a:srgbClr val="55595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 sz="1600" b="0" i="0">
                <a:solidFill>
                  <a:srgbClr val="55595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>
                <a:solidFill>
                  <a:srgbClr val="55595D"/>
                </a:solidFill>
              </a:defRPr>
            </a:lvl4pPr>
            <a:lvl5pPr>
              <a:defRPr>
                <a:solidFill>
                  <a:srgbClr val="55595D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91810DF-7B96-FD43-A447-4B3BFB0769C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34069" y="577902"/>
            <a:ext cx="10352491" cy="563563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3200" b="1">
                <a:solidFill>
                  <a:srgbClr val="002B3A"/>
                </a:solidFill>
              </a:defRPr>
            </a:lvl1pPr>
          </a:lstStyle>
          <a:p>
            <a:pPr lvl="0"/>
            <a:r>
              <a:rPr lang="en-US"/>
              <a:t>INSERT TITLE</a:t>
            </a:r>
          </a:p>
        </p:txBody>
      </p:sp>
      <p:sp>
        <p:nvSpPr>
          <p:cNvPr id="7" name="Text Placeholder 11">
            <a:extLst>
              <a:ext uri="{FF2B5EF4-FFF2-40B4-BE49-F238E27FC236}">
                <a16:creationId xmlns:a16="http://schemas.microsoft.com/office/drawing/2014/main" id="{FB250E82-A18F-8040-AC7C-758D6E00039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4069" y="1225128"/>
            <a:ext cx="10352491" cy="333375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2400">
                <a:solidFill>
                  <a:srgbClr val="55595D"/>
                </a:solidFill>
              </a:defRPr>
            </a:lvl1pPr>
          </a:lstStyle>
          <a:p>
            <a:pPr lvl="0"/>
            <a:r>
              <a:rPr lang="en-US"/>
              <a:t>Insert Divider Subtitle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446CB27-D9A1-0245-B74D-BB40184BB85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34069" y="6191146"/>
            <a:ext cx="1694871" cy="390761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31DAE09-7B42-E049-9607-4A9BC95CA4B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6428203" y="6396386"/>
            <a:ext cx="4975321" cy="338602"/>
          </a:xfrm>
          <a:prstGeom prst="rect">
            <a:avLst/>
          </a:prstGeom>
        </p:spPr>
        <p:txBody>
          <a:bodyPr/>
          <a:lstStyle>
            <a:lvl1pPr algn="r">
              <a:defRPr lang="en-US" sz="900" b="0" i="1" smtClean="0">
                <a:solidFill>
                  <a:srgbClr val="747476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Copyright 2023 DC Health | Government of the District of Columbia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2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4" descr="Health &amp;amp; Human Services Portal | Prince George&amp;#39;s County, M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186" y="5701031"/>
            <a:ext cx="1942271" cy="775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14" y="5565066"/>
            <a:ext cx="1390476" cy="104761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522" y="5467068"/>
            <a:ext cx="1005660" cy="10056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000" y="5301366"/>
            <a:ext cx="1331702" cy="13113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038" y="5701031"/>
            <a:ext cx="2341142" cy="5389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210" y="5467068"/>
            <a:ext cx="981075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95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red and white sign&#10;&#10;Description automatically generated with low confidence">
            <a:extLst>
              <a:ext uri="{FF2B5EF4-FFF2-40B4-BE49-F238E27FC236}">
                <a16:creationId xmlns:a16="http://schemas.microsoft.com/office/drawing/2014/main" id="{D8C0D36A-8704-0049-A279-89917C938D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42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0EAE70E-C66F-694E-8FA0-A41D17FDB0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39547" y="6323739"/>
            <a:ext cx="690880" cy="365125"/>
          </a:xfrm>
          <a:prstGeom prst="rect">
            <a:avLst/>
          </a:prstGeom>
        </p:spPr>
        <p:txBody>
          <a:bodyPr/>
          <a:lstStyle>
            <a:lvl1pPr algn="ctr">
              <a:defRPr sz="800" b="0" i="0">
                <a:solidFill>
                  <a:schemeClr val="bg1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0B46D6C-FB79-1749-B94C-2306C61FA22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84905" y="6191146"/>
            <a:ext cx="1694871" cy="390761"/>
          </a:xfrm>
          <a:prstGeom prst="rect">
            <a:avLst/>
          </a:prstGeom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F1BB303-4FA2-DA4E-905C-7AB0D1D3536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7629875" y="6438918"/>
            <a:ext cx="3263621" cy="338602"/>
          </a:xfrm>
          <a:prstGeom prst="rect">
            <a:avLst/>
          </a:prstGeom>
        </p:spPr>
        <p:txBody>
          <a:bodyPr/>
          <a:lstStyle>
            <a:lvl1pPr algn="r">
              <a:defRPr lang="en-US" sz="900" b="0" i="1" smtClean="0">
                <a:solidFill>
                  <a:srgbClr val="747476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Copyright 2023 DC Health | Government of the District of Columbia</a:t>
            </a:r>
            <a:endParaRPr lang="en-US" dirty="0"/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23651ECD-8B73-774A-9340-65EC54FADE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602" y="628650"/>
            <a:ext cx="5745012" cy="563563"/>
          </a:xfrm>
          <a:prstGeom prst="rect">
            <a:avLst/>
          </a:prstGeom>
        </p:spPr>
        <p:txBody>
          <a:bodyPr/>
          <a:lstStyle>
            <a:lvl1pPr marL="7938" indent="-7938">
              <a:buNone/>
              <a:tabLst/>
              <a:defRPr sz="2800" b="1">
                <a:solidFill>
                  <a:srgbClr val="002B3A"/>
                </a:solidFill>
              </a:defRPr>
            </a:lvl1pPr>
          </a:lstStyle>
          <a:p>
            <a:pPr lvl="0"/>
            <a:r>
              <a:rPr lang="en-US"/>
              <a:t>INSERT AGENDA TITLE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7EE6FB46-0AC9-2648-B0FB-4544715C105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2" y="1496867"/>
            <a:ext cx="5745012" cy="3906406"/>
          </a:xfrm>
          <a:prstGeom prst="rect">
            <a:avLst/>
          </a:prstGeom>
        </p:spPr>
        <p:txBody>
          <a:bodyPr/>
          <a:lstStyle>
            <a:lvl1pPr marL="349250" marR="0" indent="-3492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91214"/>
              </a:buClr>
              <a:buSzPct val="100000"/>
              <a:buFont typeface=".Lucida Grande UI Regular"/>
              <a:buChar char="►"/>
              <a:tabLst/>
              <a:defRPr sz="2000" b="0">
                <a:solidFill>
                  <a:srgbClr val="55595D"/>
                </a:solidFill>
              </a:defRPr>
            </a:lvl1pPr>
          </a:lstStyle>
          <a:p>
            <a:pPr lvl="0"/>
            <a:r>
              <a:rPr lang="en-US"/>
              <a:t>Agenda Item 1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25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 DC Health | Government of the District of Columbia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65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19" r:id="rId10"/>
    <p:sldLayoutId id="2147483720" r:id="rId11"/>
    <p:sldLayoutId id="2147483705" r:id="rId12"/>
    <p:sldLayoutId id="2147483706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152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rewaredc.ixn.com/careware/rs/index.ht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are.ware@dc.gov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are.ware@dc.gov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forms.office.com/Pages/ResponsePage.aspx?id=8Unkj5SLt0-ZBm-Tnagtc5L1PHRNBDhEo90rB1x0KnRUQ01RTE5YU1FVMTVaTTg3SUVRTU5HS1NURC4u" TargetMode="Externa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s://forms.office.com/Pages/ResponsePage.aspx?id=8Unkj5SLt0-ZBm-Tnagtc5L1PHRNBDhEo90rB1x0KnRUNERBMUJDRlI5U0lFRExWWUlORTNJN1FSUS4u" TargetMode="Externa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Care.ware@dc.gov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D4E6C97-658D-C025-007E-6F990B6D3C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DC EMA CAREWare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BE222A-8624-411D-2F04-D5F654E27F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GY33 </a:t>
            </a:r>
            <a:r>
              <a:rPr lang="en-US" dirty="0"/>
              <a:t>Plan 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CAA331-2267-F16D-3DA8-6359AA59A3F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Messay Zerga(DOH)| Feb 2023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16C9219-C198-3638-B824-3BF874D7BF4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18011-7729-8495-D98B-93388ECDE31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Copyright 2023 DC Health | Government of the District of Columbia</a:t>
            </a:r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315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0746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0E527BC-02EE-4FBB-B0D5-94B35054CC2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4E9268-1612-8141-A5F6-8C107330541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0BB92E9-22A2-5946-91B2-5C52CFF3B7CC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https://carewaredc.ixn.com/careware/rs/index.htm</a:t>
            </a:r>
            <a:endParaRPr lang="en-US" dirty="0"/>
          </a:p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D050399-3C9E-7145-ADAF-2825878749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DC CAREWare website: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D063502-F4F1-E521-6B32-1E55259916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EEF021-8534-C546-0E96-1B89E3B775A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Copyright 2023 DC Health | Government of the District of Columbia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63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CF9BEA-D337-9809-9D87-C65C52E15D8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4E9268-1612-8141-A5F6-8C107330541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28230-DCCA-9947-E6F8-3A4CE1CB4242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 lvl="1"/>
            <a:r>
              <a:rPr lang="en-US" dirty="0"/>
              <a:t>CAREWare upgraded to build v.171 which is RSR 2022 ready</a:t>
            </a:r>
          </a:p>
          <a:p>
            <a:pPr lvl="1"/>
            <a:r>
              <a:rPr lang="en-US" dirty="0"/>
              <a:t>Centralized Eligibility </a:t>
            </a:r>
          </a:p>
          <a:p>
            <a:pPr lvl="1"/>
            <a:r>
              <a:rPr lang="en-US" dirty="0"/>
              <a:t>Provider Data Import (PDIs) format change </a:t>
            </a:r>
          </a:p>
          <a:p>
            <a:pPr lvl="1"/>
            <a:r>
              <a:rPr lang="en-US" dirty="0"/>
              <a:t>Providers are encouraged to export their old data for backup</a:t>
            </a:r>
          </a:p>
          <a:p>
            <a:pPr lvl="1"/>
            <a:r>
              <a:rPr lang="en-US" dirty="0"/>
              <a:t>Please contact </a:t>
            </a:r>
            <a:r>
              <a:rPr lang="en-US" dirty="0">
                <a:hlinkClick r:id="rId2"/>
              </a:rPr>
              <a:t>care.ware@dc.gov</a:t>
            </a:r>
            <a:r>
              <a:rPr lang="en-US" dirty="0"/>
              <a:t> with specific inquiries 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65B690-F14E-51C1-6359-E8BD489705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is New?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771BE21-C06F-7090-FB07-12C76BC5A0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4EA0D-D966-F065-6604-7B6B54D26C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Copyright 2023 DC Health | Government of the District of Columbia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364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7776D12-2975-D515-9B21-972B57445CF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4E9268-1612-8141-A5F6-8C107330541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99569-A3A0-A24B-BFB6-07FAF40F37E2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 dirty="0"/>
              <a:t>2 –Factor Authenticator resetting </a:t>
            </a:r>
          </a:p>
          <a:p>
            <a:pPr lvl="1"/>
            <a:r>
              <a:rPr lang="en-US" dirty="0"/>
              <a:t>Providers will be able to reset their users 2-factor key</a:t>
            </a:r>
          </a:p>
          <a:p>
            <a:pPr lvl="1"/>
            <a:r>
              <a:rPr lang="en-US" dirty="0"/>
              <a:t>If you are a site admins, please email at </a:t>
            </a:r>
            <a:r>
              <a:rPr lang="en-US" dirty="0">
                <a:hlinkClick r:id="rId2"/>
              </a:rPr>
              <a:t>care.ware@dc.gov</a:t>
            </a:r>
            <a:r>
              <a:rPr lang="en-US" dirty="0"/>
              <a:t> for further guidance</a:t>
            </a:r>
          </a:p>
          <a:p>
            <a:r>
              <a:rPr lang="en-US" dirty="0"/>
              <a:t>Automatic user Deactivation </a:t>
            </a:r>
          </a:p>
          <a:p>
            <a:pPr lvl="1"/>
            <a:r>
              <a:rPr lang="en-US" dirty="0"/>
              <a:t>Due to security concerns, users who didn’t login for 180 days(used to be 90 days) will automatically be retired/Deactivated</a:t>
            </a:r>
          </a:p>
          <a:p>
            <a:pPr lvl="1"/>
            <a:r>
              <a:rPr lang="en-US" dirty="0"/>
              <a:t>New Account reactivation request must be submitted to reinstate the account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DE8396-0095-B143-4CA1-C6A91BB4666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What is New?...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CBE9000-9B14-996C-DD46-AF568E29227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A6BC9-FE2D-C3DD-B5A6-EFD466B3F9C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Copyright 2023 DC Health | Government of the District of Columbia</a:t>
            </a: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900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21895F-ADE9-42E1-A834-7A21DC2532F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4E9268-1612-8141-A5F6-8C107330541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4C257-618A-A294-6F34-931103994882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 dirty="0"/>
              <a:t>RSR 2022</a:t>
            </a:r>
          </a:p>
          <a:p>
            <a:pPr lvl="1"/>
            <a:r>
              <a:rPr lang="en-US" dirty="0"/>
              <a:t>January 31, 2023</a:t>
            </a:r>
          </a:p>
          <a:p>
            <a:r>
              <a:rPr lang="en-US" dirty="0"/>
              <a:t>Basic CW training for new users</a:t>
            </a:r>
          </a:p>
          <a:p>
            <a:pPr lvl="1"/>
            <a:r>
              <a:rPr lang="en-US" dirty="0"/>
              <a:t>Mid- April 2023</a:t>
            </a:r>
          </a:p>
          <a:p>
            <a:r>
              <a:rPr lang="en-US" dirty="0"/>
              <a:t>Working with Reports in CW</a:t>
            </a:r>
          </a:p>
          <a:p>
            <a:pPr lvl="1"/>
            <a:r>
              <a:rPr lang="en-US" dirty="0"/>
              <a:t>June 2023</a:t>
            </a:r>
          </a:p>
          <a:p>
            <a:r>
              <a:rPr lang="en-US" dirty="0"/>
              <a:t>Data Import and Export options</a:t>
            </a:r>
          </a:p>
          <a:p>
            <a:pPr lvl="1"/>
            <a:r>
              <a:rPr lang="en-US" dirty="0"/>
              <a:t>August 2023</a:t>
            </a:r>
          </a:p>
          <a:p>
            <a:r>
              <a:rPr lang="en-US" dirty="0"/>
              <a:t>Provider Specific training upon request</a:t>
            </a:r>
          </a:p>
          <a:p>
            <a:pPr lvl="1"/>
            <a:r>
              <a:rPr lang="en-US" dirty="0"/>
              <a:t>Through out the year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B145C5-3873-4A08-5897-0DAF551184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Training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05DB78-28A0-E640-998D-2D944B39FE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1298" y="1335371"/>
            <a:ext cx="2431286" cy="2431286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F0EBF09-3239-476E-E670-572BF92AFAD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Copyright 2023 DC Health | Government of the District of Columbia</a:t>
            </a:r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408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9F349D-EA1F-2CF0-4152-3706A82B896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4E9268-1612-8141-A5F6-8C107330541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6B5478-9815-6663-C113-1F65AA7B3DC8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 dirty="0"/>
              <a:t>To access CAREWare User accounts </a:t>
            </a:r>
            <a:r>
              <a:rPr lang="en-US" dirty="0">
                <a:hlinkClick r:id="rId2"/>
              </a:rPr>
              <a:t>Click here</a:t>
            </a:r>
            <a:r>
              <a:rPr lang="en-US" dirty="0"/>
              <a:t> or scan QR code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952CC6-3BA5-A1D8-ECD5-BFCDF844BB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How to request User account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A61582C-250C-0DA0-A8DE-68246C71D7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6558" y="2091285"/>
            <a:ext cx="3704894" cy="3700119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BDCDD9-C0C8-B934-56C7-78B6A35F963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Copyright 2023 DC Health | Government of the District of Columbia</a:t>
            </a:r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76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A6A89D-A0F2-48A2-80D9-5ABA6D93B4D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4E9268-1612-8141-A5F6-8C107330541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E973968-31B2-5829-F6FB-EC6640C2AE1D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 dirty="0"/>
              <a:t>We have electronic TA request form </a:t>
            </a:r>
          </a:p>
          <a:p>
            <a:pPr lvl="1"/>
            <a:r>
              <a:rPr lang="en-US" dirty="0"/>
              <a:t>Click </a:t>
            </a:r>
            <a:r>
              <a:rPr lang="en-US" dirty="0">
                <a:hlinkClick r:id="rId2"/>
              </a:rPr>
              <a:t>DC CAREWare TA request form</a:t>
            </a:r>
          </a:p>
          <a:p>
            <a:pPr lvl="1"/>
            <a:r>
              <a:rPr lang="en-US" dirty="0"/>
              <a:t>Or scan the barcode</a:t>
            </a:r>
          </a:p>
          <a:p>
            <a:pPr lvl="1"/>
            <a:r>
              <a:rPr lang="en-US" dirty="0"/>
              <a:t>All trainings will be hosted virtually via Microsoft team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2BB70D-C103-4062-A3F1-930CECF7BD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How to request TA</a:t>
            </a:r>
          </a:p>
        </p:txBody>
      </p:sp>
      <p:pic>
        <p:nvPicPr>
          <p:cNvPr id="8" name="Picture 4" descr="Qr code&#10;&#10;Description automatically generated">
            <a:extLst>
              <a:ext uri="{FF2B5EF4-FFF2-40B4-BE49-F238E27FC236}">
                <a16:creationId xmlns:a16="http://schemas.microsoft.com/office/drawing/2014/main" id="{6559EE3C-2DFF-3500-A2CD-B1C46641DE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8" r="4" b="4"/>
          <a:stretch/>
        </p:blipFill>
        <p:spPr>
          <a:xfrm>
            <a:off x="4798503" y="2933966"/>
            <a:ext cx="2852257" cy="285059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55DAA1-3DB2-82F4-687F-0236C423A2E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Copyright 2023 DC Health | Government of the District of Columbia</a:t>
            </a:r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944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44B6CC-2236-A59C-79CA-83F18CBA3AC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4E9268-1612-8141-A5F6-8C107330541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CE14037-614A-3F04-DEB0-F0DA1E30BF80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r>
              <a:rPr lang="en-US" dirty="0"/>
              <a:t>&gt;97 % data completeness in all required data element areas</a:t>
            </a:r>
          </a:p>
          <a:p>
            <a:pPr lvl="1"/>
            <a:r>
              <a:rPr lang="en-US" dirty="0"/>
              <a:t>Viral Load</a:t>
            </a:r>
          </a:p>
          <a:p>
            <a:pPr lvl="1"/>
            <a:r>
              <a:rPr lang="en-US" dirty="0"/>
              <a:t>CD4</a:t>
            </a:r>
          </a:p>
          <a:p>
            <a:pPr lvl="1"/>
            <a:r>
              <a:rPr lang="en-US" dirty="0"/>
              <a:t>ART</a:t>
            </a:r>
          </a:p>
          <a:p>
            <a:pPr lvl="1"/>
            <a:r>
              <a:rPr lang="en-US" dirty="0"/>
              <a:t>FPL</a:t>
            </a:r>
          </a:p>
          <a:p>
            <a:pPr lvl="1"/>
            <a:r>
              <a:rPr lang="en-US" dirty="0"/>
              <a:t>Housing Status </a:t>
            </a:r>
          </a:p>
          <a:p>
            <a:pPr lvl="1"/>
            <a:r>
              <a:rPr lang="en-US" dirty="0"/>
              <a:t>Health coverage </a:t>
            </a:r>
          </a:p>
          <a:p>
            <a:pPr lvl="1"/>
            <a:r>
              <a:rPr lang="en-US" dirty="0"/>
              <a:t>Risk Factor &amp; HIV status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EA08E3-C543-FCE8-9B8F-F9379E57766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Our goal this grant year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0FAB39-9AEB-105C-8269-6DB5B2578DB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Copyright 2023 DC Health | Government of the District of Columbia</a:t>
            </a:r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704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5A05AD-819D-4CD9-7E81-6DCA5162136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F4E9268-1612-8141-A5F6-8C107330541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49C1A-FAB1-BDCD-824E-00CDE2D6A12B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pPr lvl="0"/>
            <a:r>
              <a:rPr lang="en-US" dirty="0"/>
              <a:t>Email: </a:t>
            </a:r>
            <a:r>
              <a:rPr lang="en-US" dirty="0">
                <a:hlinkClick r:id="rId2"/>
              </a:rPr>
              <a:t>Care.ware@dc.gov</a:t>
            </a:r>
            <a:endParaRPr lang="en-US" dirty="0"/>
          </a:p>
          <a:p>
            <a:pPr lvl="0"/>
            <a:r>
              <a:rPr lang="en-US" dirty="0"/>
              <a:t>Phone: 202-671-4983/202-329-7294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7CDE0-8CCF-ED13-6443-C69D068FC87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Contact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66945-2524-5D3E-05CF-FDEF7409EEF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Copyright 2023 DC Health | Government of the District of Columbia</a:t>
            </a:r>
            <a:endParaRPr lang="en-US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268286"/>
      </p:ext>
    </p:extLst>
  </p:cSld>
  <p:clrMapOvr>
    <a:masterClrMapping/>
  </p:clrMapOvr>
</p:sld>
</file>

<file path=ppt/theme/theme1.xml><?xml version="1.0" encoding="utf-8"?>
<a:theme xmlns:a="http://schemas.openxmlformats.org/drawingml/2006/main" name="DC Health">
  <a:themeElements>
    <a:clrScheme name="DC Health">
      <a:dk1>
        <a:srgbClr val="000000"/>
      </a:dk1>
      <a:lt1>
        <a:srgbClr val="FFFFFF"/>
      </a:lt1>
      <a:dk2>
        <a:srgbClr val="BD1F24"/>
      </a:dk2>
      <a:lt2>
        <a:srgbClr val="55595C"/>
      </a:lt2>
      <a:accent1>
        <a:srgbClr val="791214"/>
      </a:accent1>
      <a:accent2>
        <a:srgbClr val="002A3A"/>
      </a:accent2>
      <a:accent3>
        <a:srgbClr val="378FAC"/>
      </a:accent3>
      <a:accent4>
        <a:srgbClr val="708A41"/>
      </a:accent4>
      <a:accent5>
        <a:srgbClr val="D8AA28"/>
      </a:accent5>
      <a:accent6>
        <a:srgbClr val="8C888B"/>
      </a:accent6>
      <a:hlink>
        <a:srgbClr val="ABA7AB"/>
      </a:hlink>
      <a:folHlink>
        <a:srgbClr val="E5E6E4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3" id="{F39443AE-4D10-4C48-8A95-6C1C3139DBF8}" vid="{4C1D48CB-9972-4E7F-934C-636AA135288A}"/>
    </a:ext>
  </a:extLst>
</a:theme>
</file>

<file path=ppt/theme/theme2.xml><?xml version="1.0" encoding="utf-8"?>
<a:theme xmlns:a="http://schemas.openxmlformats.org/drawingml/2006/main" name="Office Theme">
  <a:themeElements>
    <a:clrScheme name="DC Health">
      <a:dk1>
        <a:srgbClr val="000000"/>
      </a:dk1>
      <a:lt1>
        <a:srgbClr val="FFFFFF"/>
      </a:lt1>
      <a:dk2>
        <a:srgbClr val="BD1F24"/>
      </a:dk2>
      <a:lt2>
        <a:srgbClr val="55595C"/>
      </a:lt2>
      <a:accent1>
        <a:srgbClr val="791214"/>
      </a:accent1>
      <a:accent2>
        <a:srgbClr val="002A3A"/>
      </a:accent2>
      <a:accent3>
        <a:srgbClr val="378FAC"/>
      </a:accent3>
      <a:accent4>
        <a:srgbClr val="708A41"/>
      </a:accent4>
      <a:accent5>
        <a:srgbClr val="D8AA28"/>
      </a:accent5>
      <a:accent6>
        <a:srgbClr val="8C888B"/>
      </a:accent6>
      <a:hlink>
        <a:srgbClr val="ABA7AB"/>
      </a:hlink>
      <a:folHlink>
        <a:srgbClr val="E5E6E4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3" id="{F39443AE-4D10-4C48-8A95-6C1C3139DBF8}" vid="{3F95ACB5-DDE3-4D3F-8FB4-992F40E5064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1EB65D6E2D3949A62E27FEE745B381" ma:contentTypeVersion="11" ma:contentTypeDescription="Create a new document." ma:contentTypeScope="" ma:versionID="471eebc3da6b22b62cd881eaa4f9c844">
  <xsd:schema xmlns:xsd="http://www.w3.org/2001/XMLSchema" xmlns:xs="http://www.w3.org/2001/XMLSchema" xmlns:p="http://schemas.microsoft.com/office/2006/metadata/properties" xmlns:ns2="387fdb63-138b-4ef9-8353-9e86d13646ee" xmlns:ns3="c1d0ad4c-e697-4b5d-b94b-fd8084d3a694" targetNamespace="http://schemas.microsoft.com/office/2006/metadata/properties" ma:root="true" ma:fieldsID="e648d5084c0c19be9c5ff47e787c775d" ns2:_="" ns3:_="">
    <xsd:import namespace="387fdb63-138b-4ef9-8353-9e86d13646ee"/>
    <xsd:import namespace="c1d0ad4c-e697-4b5d-b94b-fd8084d3a6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7fdb63-138b-4ef9-8353-9e86d13646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d0ad4c-e697-4b5d-b94b-fd8084d3a69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3F1728E-7F55-4B02-8B94-49EC6A2ED9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7fdb63-138b-4ef9-8353-9e86d13646ee"/>
    <ds:schemaRef ds:uri="c1d0ad4c-e697-4b5d-b94b-fd8084d3a6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BAB68B-D392-4DDA-9CF8-28236BE7E8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230833-6AF2-4638-9A1F-E91D26A6D841}">
  <ds:schemaRefs>
    <ds:schemaRef ds:uri="http://schemas.microsoft.com/office/2006/metadata/properties"/>
    <ds:schemaRef ds:uri="http://www.w3.org/XML/1998/namespace"/>
    <ds:schemaRef ds:uri="c1d0ad4c-e697-4b5d-b94b-fd8084d3a694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387fdb63-138b-4ef9-8353-9e86d13646ee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Improved Template DC Health2</Template>
  <TotalTime>25</TotalTime>
  <Words>391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.Lucida Grande UI Regular</vt:lpstr>
      <vt:lpstr>Arial</vt:lpstr>
      <vt:lpstr>Calibri</vt:lpstr>
      <vt:lpstr>Calibri Light</vt:lpstr>
      <vt:lpstr>Courier New</vt:lpstr>
      <vt:lpstr>Monaco</vt:lpstr>
      <vt:lpstr>DC Health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DC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Zerga, Messay (DOH)</dc:creator>
  <cp:lastModifiedBy>Holmes, Twana (DOH)</cp:lastModifiedBy>
  <cp:revision>3</cp:revision>
  <cp:lastPrinted>2020-11-09T20:37:40Z</cp:lastPrinted>
  <dcterms:created xsi:type="dcterms:W3CDTF">2023-01-18T13:27:18Z</dcterms:created>
  <dcterms:modified xsi:type="dcterms:W3CDTF">2023-02-06T22:06:03Z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0x010100641EB65D6E2D3949A62E27FEE745B381</vt:lpwstr>
  </property>
</Properties>
</file>